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306" r:id="rId35"/>
    <p:sldId id="307" r:id="rId36"/>
    <p:sldId id="30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9" r:id="rId5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46" d="100"/>
          <a:sy n="46" d="100"/>
        </p:scale>
        <p:origin x="-1210" y="-1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E5C1C4-2178-4510-9426-3A296912F940}" type="datetimeFigureOut">
              <a:rPr lang="ar-SA" smtClean="0"/>
              <a:pPr/>
              <a:t>30/03/1431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C25DD60-1D0B-4DB6-88AC-E5A794666B7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AC25DD60-1D0B-4DB6-88AC-E5A794666B7C}"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AC25DD60-1D0B-4DB6-88AC-E5A794666B7C}" type="slidenum">
              <a:rPr lang="ar-SA" smtClean="0"/>
              <a:pPr/>
              <a:t>9</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AC25DD60-1D0B-4DB6-88AC-E5A794666B7C}" type="slidenum">
              <a:rPr lang="ar-SA" smtClean="0"/>
              <a:pPr/>
              <a:t>14</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AC25DD60-1D0B-4DB6-88AC-E5A794666B7C}" type="slidenum">
              <a:rPr lang="ar-SA" smtClean="0"/>
              <a:pPr/>
              <a:t>16</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AC25DD60-1D0B-4DB6-88AC-E5A794666B7C}" type="slidenum">
              <a:rPr lang="ar-SA" smtClean="0"/>
              <a:pPr/>
              <a:t>27</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B6752A-4A56-47B1-B0DD-765CF360456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00C04E-769E-4745-B407-2DCDD924DE19}" type="datetimeFigureOut">
              <a:rPr lang="ar-SA" smtClean="0"/>
              <a:pPr/>
              <a:t>30/03/1431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5FB6752A-4A56-47B1-B0DD-765CF3604560}"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00C04E-769E-4745-B407-2DCDD924DE19}" type="datetimeFigureOut">
              <a:rPr lang="ar-SA" smtClean="0"/>
              <a:pPr/>
              <a:t>30/03/1431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B6752A-4A56-47B1-B0DD-765CF3604560}"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90600"/>
            <a:ext cx="7239000" cy="2590800"/>
          </a:xfrm>
        </p:spPr>
        <p:txBody>
          <a:bodyPr>
            <a:normAutofit/>
          </a:bodyPr>
          <a:lstStyle/>
          <a:p>
            <a:pPr algn="ctr"/>
            <a:r>
              <a:rPr lang="ar-SA" dirty="0" smtClean="0"/>
              <a:t>   </a:t>
            </a:r>
            <a:r>
              <a:rPr lang="ar-SA" dirty="0" err="1" smtClean="0"/>
              <a:t>الحوكمة</a:t>
            </a:r>
            <a:r>
              <a:rPr lang="ar-SA" dirty="0" smtClean="0"/>
              <a:t> (الإدارة الرشيدة )</a:t>
            </a:r>
            <a:br>
              <a:rPr lang="ar-SA" dirty="0" smtClean="0"/>
            </a:br>
            <a:r>
              <a:rPr lang="ar-SA" dirty="0" smtClean="0"/>
              <a:t>وفرص تطبيقها </a:t>
            </a:r>
            <a:br>
              <a:rPr lang="ar-SA" dirty="0" smtClean="0"/>
            </a:br>
            <a:r>
              <a:rPr lang="ar-SA" dirty="0" smtClean="0"/>
              <a:t>في المنظمات السورية</a:t>
            </a:r>
            <a:endParaRPr lang="ar-SA" dirty="0"/>
          </a:p>
        </p:txBody>
      </p:sp>
      <p:sp>
        <p:nvSpPr>
          <p:cNvPr id="3" name="عنوان فرعي 2"/>
          <p:cNvSpPr>
            <a:spLocks noGrp="1"/>
          </p:cNvSpPr>
          <p:nvPr>
            <p:ph type="subTitle" idx="1"/>
          </p:nvPr>
        </p:nvSpPr>
        <p:spPr>
          <a:xfrm>
            <a:off x="533400" y="3810000"/>
            <a:ext cx="7854696" cy="2362200"/>
          </a:xfrm>
        </p:spPr>
        <p:txBody>
          <a:bodyPr>
            <a:normAutofit/>
          </a:bodyPr>
          <a:lstStyle/>
          <a:p>
            <a:r>
              <a:rPr lang="ar-SA" sz="2800" dirty="0" smtClean="0">
                <a:ln>
                  <a:solidFill>
                    <a:schemeClr val="accent3">
                      <a:lumMod val="50000"/>
                    </a:schemeClr>
                  </a:solidFill>
                </a:ln>
                <a:cs typeface="Mudir MT" pitchFamily="2" charset="-78"/>
              </a:rPr>
              <a:t>                               </a:t>
            </a:r>
          </a:p>
          <a:p>
            <a:pPr algn="ctr"/>
            <a:r>
              <a:rPr lang="ar-SA" sz="2800" dirty="0" smtClean="0">
                <a:ln>
                  <a:solidFill>
                    <a:schemeClr val="accent3">
                      <a:lumMod val="50000"/>
                    </a:schemeClr>
                  </a:solidFill>
                </a:ln>
                <a:cs typeface="Mudir MT" pitchFamily="2" charset="-78"/>
              </a:rPr>
              <a:t>                            إعداد الطالبة: زهاء ديوب</a:t>
            </a:r>
          </a:p>
          <a:p>
            <a:pPr algn="ctr"/>
            <a:r>
              <a:rPr lang="ar-SA" sz="2800" dirty="0" smtClean="0">
                <a:ln>
                  <a:solidFill>
                    <a:schemeClr val="accent3">
                      <a:lumMod val="50000"/>
                    </a:schemeClr>
                  </a:solidFill>
                </a:ln>
                <a:cs typeface="Mudir MT" pitchFamily="2" charset="-78"/>
              </a:rPr>
              <a:t>                      إشراف الأستاذ الدكتور:علي الخضر</a:t>
            </a:r>
            <a:endParaRPr lang="ar-SA" sz="2800" dirty="0">
              <a:ln>
                <a:solidFill>
                  <a:schemeClr val="accent3">
                    <a:lumMod val="50000"/>
                  </a:schemeClr>
                </a:solidFill>
              </a:ln>
              <a:cs typeface="Mudir MT" pitchFamily="2" charset="-78"/>
            </a:endParaRPr>
          </a:p>
        </p:txBody>
      </p:sp>
      <p:pic>
        <p:nvPicPr>
          <p:cNvPr id="4" name="صورة 3" descr="2.gif"/>
          <p:cNvPicPr/>
          <p:nvPr/>
        </p:nvPicPr>
        <p:blipFill>
          <a:blip r:embed="rId3"/>
          <a:stretch>
            <a:fillRect/>
          </a:stretch>
        </p:blipFill>
        <p:spPr>
          <a:xfrm>
            <a:off x="6858000" y="990600"/>
            <a:ext cx="1928826" cy="1571636"/>
          </a:xfrm>
          <a:prstGeom prst="ellipse">
            <a:avLst/>
          </a:prstGeom>
          <a:ln w="190500" cap="sq">
            <a:solidFill>
              <a:schemeClr val="accent3">
                <a:lumMod val="60000"/>
                <a:lumOff val="40000"/>
              </a:schemeClr>
            </a:solidFill>
            <a:prstDash val="solid"/>
            <a:miter lim="800000"/>
          </a:ln>
          <a:effectLst>
            <a:glow rad="101600">
              <a:schemeClr val="accent3">
                <a:satMod val="175000"/>
                <a:alpha val="40000"/>
              </a:schemeClr>
            </a:glow>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914400"/>
            <a:ext cx="8077200" cy="5410200"/>
          </a:xfrm>
        </p:spPr>
        <p:txBody>
          <a:bodyPr>
            <a:normAutofit lnSpcReduction="10000"/>
          </a:bodyPr>
          <a:lstStyle/>
          <a:p>
            <a:r>
              <a:rPr lang="ar-SA" dirty="0" smtClean="0"/>
              <a:t>"</a:t>
            </a:r>
            <a:r>
              <a:rPr lang="ar-SA" sz="2800" b="1" dirty="0" smtClean="0"/>
              <a:t>قدرة المنشأة على تحقيق أهدافها ضمن إطار أخلاقي محدد نابع من داخلها باعتبارها هيئة معنوية لها أنظمتها وهياكلها الإدارية دون أن تعتمد في ذلك على سلطة أي فرد فيها”</a:t>
            </a:r>
          </a:p>
          <a:p>
            <a:pPr>
              <a:buNone/>
            </a:pPr>
            <a:endParaRPr lang="en-US" sz="2800" b="1" dirty="0" smtClean="0"/>
          </a:p>
          <a:p>
            <a:r>
              <a:rPr lang="ar-SA" sz="2800" b="1" dirty="0" smtClean="0"/>
              <a:t>يعرفها </a:t>
            </a:r>
            <a:r>
              <a:rPr lang="ar-SA" sz="2800" b="1" u="sng" dirty="0" err="1" smtClean="0"/>
              <a:t>د</a:t>
            </a:r>
            <a:r>
              <a:rPr lang="ar-SA" sz="2800" b="1" u="sng" dirty="0" smtClean="0"/>
              <a:t>.طارق عبد العال </a:t>
            </a:r>
            <a:r>
              <a:rPr lang="ar-SA" sz="2800" b="1" dirty="0" smtClean="0"/>
              <a:t>بأنها:النظام الذي يتم من خلاله توجيه أعمال المنظمة على أعلى مستوى من أجل تحقيق أهدافها والوفاء بالمعايير اللازمة للمسؤولية والنزاهة والشفافية.</a:t>
            </a:r>
          </a:p>
          <a:p>
            <a:endParaRPr lang="ar-SA" sz="2800" b="1" dirty="0" smtClean="0"/>
          </a:p>
          <a:p>
            <a:r>
              <a:rPr lang="ar-SA" sz="2800" b="1" dirty="0" smtClean="0"/>
              <a:t>كما عرفها </a:t>
            </a:r>
            <a:r>
              <a:rPr lang="ar-SA" sz="2800" b="1" u="sng" dirty="0" err="1" smtClean="0"/>
              <a:t>د</a:t>
            </a:r>
            <a:r>
              <a:rPr lang="ar-SA" sz="2800" b="1" u="sng" dirty="0" smtClean="0"/>
              <a:t>.فريد </a:t>
            </a:r>
            <a:r>
              <a:rPr lang="ar-SA" sz="2800" b="1" u="sng" dirty="0" err="1" smtClean="0"/>
              <a:t>كورتل</a:t>
            </a:r>
            <a:r>
              <a:rPr lang="ar-SA" sz="2800" b="1" u="sng" dirty="0" smtClean="0"/>
              <a:t> </a:t>
            </a:r>
            <a:r>
              <a:rPr lang="ar-SA" sz="2800" b="1" dirty="0" smtClean="0"/>
              <a:t>بأنها:مجموعة من القوانين والنظم والقرارات التي تهدف إلى تحقيق الجودة والتميز في الأداء عن طريق اختيار الأساليب المناسبة والفعالة لتحقيق خطط وأهداف المؤسسات وبمعنى آخر:</a:t>
            </a:r>
            <a:endParaRPr lang="en-US" sz="2800" b="1" dirty="0" smtClean="0"/>
          </a:p>
          <a:p>
            <a:endParaRPr lang="ar-SA"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762000" y="838200"/>
            <a:ext cx="8153400" cy="5257800"/>
          </a:xfrm>
        </p:spPr>
        <p:txBody>
          <a:bodyPr/>
          <a:lstStyle/>
          <a:p>
            <a:r>
              <a:rPr lang="ar-SA" sz="2800" b="1" dirty="0" err="1" smtClean="0"/>
              <a:t>الحوكمة</a:t>
            </a:r>
            <a:r>
              <a:rPr lang="ar-SA" sz="2800" b="1" dirty="0" smtClean="0"/>
              <a:t> تعني النظام أي وجود نظم تحكم العلاقات بين الأطراف الأساسية التي تؤثر في الأداء كما تشمل مقومات تقوية المنظمات على المدى البعيد وتحديد </a:t>
            </a:r>
            <a:r>
              <a:rPr lang="ar-SA" sz="2800" b="1" dirty="0" err="1" smtClean="0"/>
              <a:t>المسؤول</a:t>
            </a:r>
            <a:r>
              <a:rPr lang="ar-SA" sz="2800" b="1" dirty="0" smtClean="0"/>
              <a:t> والمسؤولية.</a:t>
            </a:r>
            <a:endParaRPr lang="en-US" sz="2800" b="1" dirty="0" smtClean="0"/>
          </a:p>
          <a:p>
            <a:pPr lvl="0">
              <a:buNone/>
            </a:pPr>
            <a:r>
              <a:rPr lang="ar-SA" sz="2800" b="1" dirty="0" smtClean="0"/>
              <a:t>   إذا أردنا تعريف </a:t>
            </a:r>
            <a:r>
              <a:rPr lang="ar-SA" sz="2800" b="1" dirty="0" err="1" smtClean="0"/>
              <a:t>الحوكمة</a:t>
            </a:r>
            <a:r>
              <a:rPr lang="ar-SA" sz="2800" b="1" dirty="0" smtClean="0"/>
              <a:t> بكلمة واحدة فإنها تعني  "الانضباط" ويقصد بذلك الانضباط في كل شيء:</a:t>
            </a:r>
            <a:endParaRPr lang="en-US" sz="2800" b="1" dirty="0" smtClean="0"/>
          </a:p>
          <a:p>
            <a:pPr lvl="0">
              <a:buFont typeface="Wingdings" pitchFamily="2" charset="2"/>
              <a:buChar char="ü"/>
            </a:pPr>
            <a:r>
              <a:rPr lang="ar-SA" sz="2800" b="1" dirty="0" smtClean="0"/>
              <a:t>الانضباط في أداء كل عمل من قبل كل فرد مرتبط بأعمال المنشأة.</a:t>
            </a:r>
            <a:endParaRPr lang="en-US" sz="2800" b="1" dirty="0" smtClean="0"/>
          </a:p>
          <a:p>
            <a:pPr lvl="0">
              <a:buFont typeface="Wingdings" pitchFamily="2" charset="2"/>
              <a:buChar char="ü"/>
            </a:pPr>
            <a:r>
              <a:rPr lang="ar-SA" sz="2800" b="1" dirty="0" smtClean="0"/>
              <a:t>الانضباط السلوكي والأخلاقي والتوازن في تحقيق مصالح الأطراف المختلفة المرتبطة بأعمال المنشأة .</a:t>
            </a:r>
            <a:endParaRPr lang="en-US" sz="2800" b="1" dirty="0" smtClean="0"/>
          </a:p>
          <a:p>
            <a:pPr lvl="0">
              <a:buFont typeface="Wingdings" pitchFamily="2" charset="2"/>
              <a:buChar char="ü"/>
            </a:pPr>
            <a:r>
              <a:rPr lang="ar-SA" sz="2800" b="1" dirty="0" smtClean="0"/>
              <a:t>انضباط الإدارة كونها وسيط نزيه يحقق مصالح الأطراف المختلفة المرتبطة بأعمال المنشأة بنزاهة وموضوعية.</a:t>
            </a:r>
            <a:endParaRPr lang="en-US" sz="2800" b="1"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990600"/>
            <a:ext cx="8001000" cy="5257800"/>
          </a:xfrm>
        </p:spPr>
        <p:txBody>
          <a:bodyPr/>
          <a:lstStyle/>
          <a:p>
            <a:pPr lvl="0">
              <a:buFont typeface="Wingdings" pitchFamily="2" charset="2"/>
              <a:buChar char="ü"/>
            </a:pPr>
            <a:r>
              <a:rPr lang="ar-SA" sz="3200" b="1" dirty="0" smtClean="0"/>
              <a:t>انضباط في الأداء مثل قيام الإدارة بمسؤولياتها الأساسية من وضع الاستراتيجيات والخطط وإدارة المخاطر والقيام بأعمال الرقابة والمتابعة والإشراف الفعال وقيام العاملين بالالتزام بأعمالهم بجد واجتهاد ووضع نظم فعالة للثواب والعقاب ومنع الإسراف </a:t>
            </a:r>
            <a:r>
              <a:rPr lang="ar-SA" sz="3200" b="1" dirty="0" err="1" smtClean="0"/>
              <a:t>والهدر</a:t>
            </a:r>
            <a:r>
              <a:rPr lang="ar-SA" sz="3200" b="1" dirty="0" smtClean="0"/>
              <a:t> والاهتمام بالأمور الأساسية المتعلقة بالتحسين والبحوث والتدريب...</a:t>
            </a:r>
            <a:endParaRPr lang="en-US" sz="3200" b="1" dirty="0" smtClean="0"/>
          </a:p>
          <a:p>
            <a:pPr>
              <a:buNone/>
            </a:pPr>
            <a:endParaRPr lang="ar-SA" sz="2800" b="1" dirty="0" smtClean="0"/>
          </a:p>
          <a:p>
            <a:pPr>
              <a:buNone/>
            </a:pPr>
            <a:endParaRPr lang="ar-S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609600" y="685800"/>
            <a:ext cx="8305800" cy="5867400"/>
          </a:xfrm>
        </p:spPr>
        <p:txBody>
          <a:bodyPr>
            <a:normAutofit/>
          </a:bodyPr>
          <a:lstStyle/>
          <a:p>
            <a:r>
              <a:rPr lang="ar-SA" b="1" i="1" u="sng" dirty="0" err="1" smtClean="0"/>
              <a:t>حوكمة</a:t>
            </a:r>
            <a:r>
              <a:rPr lang="ar-SA" b="1" i="1" u="sng" dirty="0" smtClean="0"/>
              <a:t> الشركات</a:t>
            </a:r>
            <a:r>
              <a:rPr lang="ar-SA" i="1" dirty="0" smtClean="0"/>
              <a:t>:</a:t>
            </a:r>
            <a:endParaRPr lang="en-US" dirty="0" smtClean="0"/>
          </a:p>
          <a:p>
            <a:r>
              <a:rPr lang="ar-SA" b="1" dirty="0" smtClean="0">
                <a:cs typeface="Arabic Transparent" pitchFamily="2" charset="-78"/>
              </a:rPr>
              <a:t>يشير مفهوم </a:t>
            </a:r>
            <a:r>
              <a:rPr lang="ar-SA" b="1" dirty="0" err="1" smtClean="0">
                <a:cs typeface="Arabic Transparent" pitchFamily="2" charset="-78"/>
              </a:rPr>
              <a:t>حوكمة</a:t>
            </a:r>
            <a:r>
              <a:rPr lang="ar-SA" b="1" dirty="0" smtClean="0">
                <a:cs typeface="Arabic Transparent" pitchFamily="2" charset="-78"/>
              </a:rPr>
              <a:t> الشركات بشكل عام إلى مجموعة القوانين </a:t>
            </a:r>
            <a:r>
              <a:rPr lang="ar-SA" b="1" dirty="0" err="1" smtClean="0">
                <a:cs typeface="Arabic Transparent" pitchFamily="2" charset="-78"/>
              </a:rPr>
              <a:t>و</a:t>
            </a:r>
            <a:r>
              <a:rPr lang="ar-SA" b="1" dirty="0" smtClean="0">
                <a:cs typeface="Arabic Transparent" pitchFamily="2" charset="-78"/>
              </a:rPr>
              <a:t> القواعد التي تحدد العلاقة بين إدارة الشركة من جهة، </a:t>
            </a:r>
            <a:r>
              <a:rPr lang="ar-SA" b="1" dirty="0" err="1" smtClean="0">
                <a:cs typeface="Arabic Transparent" pitchFamily="2" charset="-78"/>
              </a:rPr>
              <a:t>و</a:t>
            </a:r>
            <a:r>
              <a:rPr lang="ar-SA" b="1" dirty="0" smtClean="0">
                <a:cs typeface="Arabic Transparent" pitchFamily="2" charset="-78"/>
              </a:rPr>
              <a:t> الممولين </a:t>
            </a:r>
            <a:r>
              <a:rPr lang="ar-SA" b="1" dirty="0" err="1" smtClean="0">
                <a:cs typeface="Arabic Transparent" pitchFamily="2" charset="-78"/>
              </a:rPr>
              <a:t>و</a:t>
            </a:r>
            <a:r>
              <a:rPr lang="ar-SA" b="1" dirty="0" smtClean="0">
                <a:cs typeface="Arabic Transparent" pitchFamily="2" charset="-78"/>
              </a:rPr>
              <a:t> أصحاب المصالح من جهة أخرى، بحيث يضمن الممولون حسن استغلال الإدارة لأموالهم </a:t>
            </a:r>
            <a:r>
              <a:rPr lang="ar-SA" b="1" dirty="0" err="1" smtClean="0">
                <a:cs typeface="Arabic Transparent" pitchFamily="2" charset="-78"/>
              </a:rPr>
              <a:t>و</a:t>
            </a:r>
            <a:r>
              <a:rPr lang="ar-SA" b="1" dirty="0" smtClean="0">
                <a:cs typeface="Arabic Transparent" pitchFamily="2" charset="-78"/>
              </a:rPr>
              <a:t> تعظيم ربحية </a:t>
            </a:r>
            <a:r>
              <a:rPr lang="ar-SA" b="1" dirty="0" err="1" smtClean="0">
                <a:cs typeface="Arabic Transparent" pitchFamily="2" charset="-78"/>
              </a:rPr>
              <a:t>و</a:t>
            </a:r>
            <a:r>
              <a:rPr lang="ar-SA" b="1" dirty="0" smtClean="0">
                <a:cs typeface="Arabic Transparent" pitchFamily="2" charset="-78"/>
              </a:rPr>
              <a:t> قيمة أسهم الشركات في الأجل الطويل </a:t>
            </a:r>
            <a:r>
              <a:rPr lang="ar-SA" b="1" dirty="0" err="1" smtClean="0">
                <a:cs typeface="Arabic Transparent" pitchFamily="2" charset="-78"/>
              </a:rPr>
              <a:t>و</a:t>
            </a:r>
            <a:r>
              <a:rPr lang="ar-SA" b="1" dirty="0" smtClean="0">
                <a:cs typeface="Arabic Transparent" pitchFamily="2" charset="-78"/>
              </a:rPr>
              <a:t> تحقيق الرقابة الفعالة على الإدارة.</a:t>
            </a:r>
            <a:r>
              <a:rPr lang="ar-SA" dirty="0" smtClean="0">
                <a:cs typeface="Arabic Transparent" pitchFamily="2" charset="-78"/>
              </a:rPr>
              <a:t> </a:t>
            </a:r>
            <a:endParaRPr lang="en-US" dirty="0" smtClean="0">
              <a:cs typeface="Arabic Transparent" pitchFamily="2" charset="-78"/>
            </a:endParaRPr>
          </a:p>
          <a:p>
            <a:r>
              <a:rPr lang="ar-SA" b="1" dirty="0" smtClean="0">
                <a:cs typeface="Arabic Transparent" pitchFamily="2" charset="-78"/>
              </a:rPr>
              <a:t>تعرف مؤسسة التمويل الدولية</a:t>
            </a:r>
            <a:r>
              <a:rPr lang="en-US" b="1" dirty="0" smtClean="0">
                <a:cs typeface="Arabic Transparent" pitchFamily="2" charset="-78"/>
              </a:rPr>
              <a:t>IFC </a:t>
            </a:r>
            <a:r>
              <a:rPr lang="ar-SA" b="1" dirty="0" smtClean="0">
                <a:cs typeface="Arabic Transparent" pitchFamily="2" charset="-78"/>
              </a:rPr>
              <a:t> </a:t>
            </a:r>
            <a:r>
              <a:rPr lang="ar-SA" b="1" dirty="0" err="1" smtClean="0">
                <a:cs typeface="Arabic Transparent" pitchFamily="2" charset="-78"/>
              </a:rPr>
              <a:t>حوكمة</a:t>
            </a:r>
            <a:r>
              <a:rPr lang="ar-SA" b="1" dirty="0" smtClean="0">
                <a:cs typeface="Arabic Transparent" pitchFamily="2" charset="-78"/>
              </a:rPr>
              <a:t> الشركات بأنها"النظام الذي يتم من خلاله إدارة الشركات والتحكم في أعمالها".</a:t>
            </a:r>
            <a:endParaRPr lang="en-US" b="1" dirty="0" smtClean="0">
              <a:cs typeface="Arabic Transparent" pitchFamily="2" charset="-78"/>
            </a:endParaRPr>
          </a:p>
          <a:p>
            <a:r>
              <a:rPr lang="ar-SA" b="1" dirty="0" smtClean="0">
                <a:cs typeface="Arabic Transparent" pitchFamily="2" charset="-78"/>
              </a:rPr>
              <a:t>بينما يعرف تقرير </a:t>
            </a:r>
            <a:r>
              <a:rPr lang="en-US" b="1" u="sng" dirty="0" smtClean="0">
                <a:cs typeface="Arabic Transparent" pitchFamily="2" charset="-78"/>
              </a:rPr>
              <a:t>Cadbury</a:t>
            </a:r>
            <a:r>
              <a:rPr lang="ar-SA" b="1" dirty="0" smtClean="0">
                <a:cs typeface="Arabic Transparent" pitchFamily="2" charset="-78"/>
              </a:rPr>
              <a:t> في عام </a:t>
            </a:r>
            <a:r>
              <a:rPr lang="ar-SA" sz="2000" b="1" dirty="0" smtClean="0">
                <a:cs typeface="Arabic Transparent" pitchFamily="2" charset="-78"/>
              </a:rPr>
              <a:t>1992</a:t>
            </a:r>
            <a:r>
              <a:rPr lang="ar-SA" b="1" dirty="0" smtClean="0">
                <a:cs typeface="Arabic Transparent" pitchFamily="2" charset="-78"/>
              </a:rPr>
              <a:t> </a:t>
            </a:r>
            <a:r>
              <a:rPr lang="ar-SA" b="1" dirty="0" err="1" smtClean="0">
                <a:cs typeface="Arabic Transparent" pitchFamily="2" charset="-78"/>
              </a:rPr>
              <a:t>حوكمة</a:t>
            </a:r>
            <a:r>
              <a:rPr lang="ar-SA" b="1" dirty="0" smtClean="0">
                <a:cs typeface="Arabic Transparent" pitchFamily="2" charset="-78"/>
              </a:rPr>
              <a:t> الشركات بأنها "نظام بمقتضاه تدار الشركات وتراقب ".</a:t>
            </a:r>
            <a:endParaRPr lang="en-US" b="1" dirty="0" smtClean="0">
              <a:cs typeface="Arabic Transparent" pitchFamily="2" charset="-78"/>
            </a:endParaRPr>
          </a:p>
          <a:p>
            <a:r>
              <a:rPr lang="ar-SY" b="1" dirty="0" smtClean="0">
                <a:cs typeface="Arabic Transparent" pitchFamily="2" charset="-78"/>
              </a:rPr>
              <a:t>ويمكن أن نعرف </a:t>
            </a:r>
            <a:r>
              <a:rPr lang="ar-SY" b="1" dirty="0" err="1" smtClean="0">
                <a:cs typeface="Arabic Transparent" pitchFamily="2" charset="-78"/>
              </a:rPr>
              <a:t>حوكمة</a:t>
            </a:r>
            <a:r>
              <a:rPr lang="ar-SY" b="1" dirty="0" smtClean="0">
                <a:cs typeface="Arabic Transparent" pitchFamily="2" charset="-78"/>
              </a:rPr>
              <a:t> الشركات:"حالة وعملية واتجاه تمثل نظام مناعة  يحمي سلامة كافة التصرفات ونزاهة السلوكيات داخل الشركات".</a:t>
            </a:r>
            <a:endParaRPr lang="en-US" b="1" dirty="0" smtClean="0">
              <a:cs typeface="Arabic Transparent" pitchFamily="2" charset="-78"/>
            </a:endParaRP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762000" y="1219200"/>
            <a:ext cx="8153400" cy="4953000"/>
          </a:xfrm>
        </p:spPr>
        <p:txBody>
          <a:bodyPr/>
          <a:lstStyle/>
          <a:p>
            <a:pPr lvl="0"/>
            <a:r>
              <a:rPr lang="ar-SY" sz="2800" dirty="0" smtClean="0"/>
              <a:t>تعود جذور </a:t>
            </a:r>
            <a:r>
              <a:rPr lang="ar-SY" sz="2800" dirty="0" err="1" smtClean="0"/>
              <a:t>حوكمة</a:t>
            </a:r>
            <a:r>
              <a:rPr lang="ar-SY" sz="2800" dirty="0" smtClean="0"/>
              <a:t> الشركات إلى القرن التاسع عشر حيث تناولتها بعض نظريات التنظيم والإدارة وبالتحديد نظرية الوكالة التي يعود ظهورها إلى الأمريكيين </a:t>
            </a:r>
            <a:r>
              <a:rPr lang="en-US" sz="2800" dirty="0" smtClean="0"/>
              <a:t>   </a:t>
            </a:r>
            <a:r>
              <a:rPr lang="en-US" sz="2800" dirty="0" err="1" smtClean="0"/>
              <a:t>Berle</a:t>
            </a:r>
            <a:r>
              <a:rPr lang="en-US" sz="2800" dirty="0" smtClean="0"/>
              <a:t> &amp; Means </a:t>
            </a:r>
            <a:r>
              <a:rPr lang="ar-SA" sz="2800" dirty="0" smtClean="0"/>
              <a:t>في عام 1932 حيث كانا أول من تناول فصل الملكية عن الإدارة وأهمية آليات </a:t>
            </a:r>
            <a:r>
              <a:rPr lang="ar-SA" sz="2800" dirty="0" err="1" smtClean="0"/>
              <a:t>حوكمة</a:t>
            </a:r>
            <a:r>
              <a:rPr lang="ar-SA" sz="2800" dirty="0" smtClean="0"/>
              <a:t> الشركات في سد الفجوة التي تحدث بين المدراء ومالكي الشركة نتيجة الممارسات السلبية التي تضر بالشركة وباقتصاد الدولة ككل ،وطرحت أيضاً مشكلة الوكالة في عام 1976 من قبل </a:t>
            </a:r>
            <a:r>
              <a:rPr lang="en-US" sz="2800" dirty="0" smtClean="0"/>
              <a:t>Jensen</a:t>
            </a:r>
            <a:r>
              <a:rPr lang="ar-SA" sz="2800" dirty="0" smtClean="0"/>
              <a:t> وفي عام 1980 من قبل </a:t>
            </a:r>
            <a:r>
              <a:rPr lang="en-US" sz="2800" dirty="0" err="1" smtClean="0"/>
              <a:t>Fama</a:t>
            </a:r>
            <a:r>
              <a:rPr lang="ar-SA" sz="2800" dirty="0" smtClean="0"/>
              <a:t> حيث أشارا أن فصل الملكية عن الإدارة سيؤدي حتماً إلى صراع بالشركة ، وفي هذا الصدد أكد </a:t>
            </a:r>
            <a:r>
              <a:rPr lang="en-US" sz="2800" dirty="0" smtClean="0"/>
              <a:t>Monks &amp; Mitchell</a:t>
            </a:r>
            <a:r>
              <a:rPr lang="ar-SA" sz="2800" dirty="0" smtClean="0"/>
              <a:t> عام 1996 </a:t>
            </a:r>
            <a:r>
              <a:rPr lang="ar-SA" sz="2800" dirty="0" err="1" smtClean="0"/>
              <a:t>و</a:t>
            </a:r>
            <a:r>
              <a:rPr lang="en-US" sz="2800" dirty="0" err="1" smtClean="0"/>
              <a:t>Minow</a:t>
            </a:r>
            <a:r>
              <a:rPr lang="ar-SA" sz="2800" dirty="0" smtClean="0"/>
              <a:t> عام 2001</a:t>
            </a:r>
            <a:r>
              <a:rPr lang="ar-SY" sz="2800" dirty="0" smtClean="0"/>
              <a:t> على أن التطبيق السليم لقواعد </a:t>
            </a:r>
            <a:r>
              <a:rPr lang="ar-SY" sz="2800" dirty="0" err="1" smtClean="0"/>
              <a:t>حوكمة</a:t>
            </a:r>
            <a:r>
              <a:rPr lang="ar-SY" sz="2800" dirty="0" smtClean="0"/>
              <a:t> الشركات يساعد في حل مشكلة الوكالة </a:t>
            </a:r>
            <a:r>
              <a:rPr lang="ar-SA" sz="2800" dirty="0" smtClean="0"/>
              <a:t>.</a:t>
            </a:r>
            <a:endParaRPr lang="en-US" sz="2800" dirty="0" smtClean="0"/>
          </a:p>
          <a:p>
            <a:endParaRPr lang="ar-SA"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762000" y="1295400"/>
            <a:ext cx="8001000" cy="4724400"/>
          </a:xfrm>
        </p:spPr>
        <p:txBody>
          <a:bodyPr>
            <a:normAutofit/>
          </a:bodyPr>
          <a:lstStyle/>
          <a:p>
            <a:pPr lvl="0"/>
            <a:r>
              <a:rPr lang="ar-SY" sz="2800" dirty="0" smtClean="0"/>
              <a:t>ازداد الاهتمام بمفهوم </a:t>
            </a:r>
            <a:r>
              <a:rPr lang="ar-SY" sz="2800" dirty="0" err="1" smtClean="0"/>
              <a:t>حوكمة</a:t>
            </a:r>
            <a:r>
              <a:rPr lang="ar-SY" sz="2800" dirty="0" smtClean="0"/>
              <a:t> الشركات حيث حرصت عدد من المؤسسات الدولية على تناول هذا المفهوم بالتحليل والدراسة وعلى رأس هذه المؤسسات كل من صندوق النقد والبنك الدوليين ومنظمة التعاون الاقتصادي والتنمية التي أصدرت في عام 1999 مبادئ </a:t>
            </a:r>
            <a:r>
              <a:rPr lang="ar-SY" sz="2800" dirty="0" err="1" smtClean="0"/>
              <a:t>حوكمة</a:t>
            </a:r>
            <a:r>
              <a:rPr lang="ar-SY" sz="2800" dirty="0" smtClean="0"/>
              <a:t> الشركات والمعنية بمساعدة الدول الأعضاء وغير الأعضاء بالمنظمة لتطوير الأطر القانونية والمؤسسية لتطبيق </a:t>
            </a:r>
            <a:r>
              <a:rPr lang="ar-SY" sz="2800" dirty="0" err="1" smtClean="0"/>
              <a:t>حوكمة</a:t>
            </a:r>
            <a:r>
              <a:rPr lang="ar-SY" sz="2800" dirty="0" smtClean="0"/>
              <a:t> الشركات بكل من الشركات العامة والخاصة من خلال تقديم عدد من الخطوط الإرشادية لتدعيم إدارة الشركات .</a:t>
            </a:r>
            <a:endParaRPr lang="en-US" sz="2800" dirty="0" smtClean="0"/>
          </a:p>
          <a:p>
            <a:pPr>
              <a:buNone/>
            </a:pPr>
            <a:endParaRPr lang="ar-SA" dirty="0"/>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1066800"/>
            <a:ext cx="8077200" cy="4876800"/>
          </a:xfrm>
        </p:spPr>
        <p:txBody>
          <a:bodyPr/>
          <a:lstStyle/>
          <a:p>
            <a:pPr lvl="0"/>
            <a:r>
              <a:rPr lang="ar-SY" sz="2800" dirty="0" smtClean="0"/>
              <a:t>أما في الآونة الأخيرة فقد تعاظم الاهتمام بمفهوم </a:t>
            </a:r>
            <a:r>
              <a:rPr lang="ar-SY" sz="2800" dirty="0" err="1" smtClean="0"/>
              <a:t>حوكمة</a:t>
            </a:r>
            <a:r>
              <a:rPr lang="ar-SY" sz="2800" dirty="0" smtClean="0"/>
              <a:t> الشركات إثر إفلاس بعض الشركات الدولية الكبرى مثل </a:t>
            </a:r>
            <a:r>
              <a:rPr lang="ar-SY" sz="2800" dirty="0" err="1" smtClean="0"/>
              <a:t>انرون</a:t>
            </a:r>
            <a:r>
              <a:rPr lang="ar-SY" sz="2800" dirty="0" smtClean="0"/>
              <a:t> </a:t>
            </a:r>
            <a:r>
              <a:rPr lang="ar-SY" sz="2800" dirty="0" err="1" smtClean="0"/>
              <a:t>وورلدكوم</a:t>
            </a:r>
            <a:r>
              <a:rPr lang="ar-SY" sz="2800" dirty="0" smtClean="0"/>
              <a:t> عام 2001 وكذلك ما شهده الاقتصاد الأمريكي مؤخراً من انهيارات مالية ومحاسبية جراء الفساد الإداري وفقدان الشفافية والإفصاح الكافي في الحسابات الختامية ،لذلك جاءت الحوكمة بقواعدها ومعاييرها لتضغط على الشركات لتنظيم نفسها من جهة ، وعلى الحكومات لإصلاح نفسها بطرق تعمل على تقوية </a:t>
            </a:r>
            <a:r>
              <a:rPr lang="ar-SY" sz="2800" dirty="0" err="1" smtClean="0"/>
              <a:t>حوكمة</a:t>
            </a:r>
            <a:r>
              <a:rPr lang="ar-SY" sz="2800" dirty="0" smtClean="0"/>
              <a:t> الشركات من جهة أخرى . </a:t>
            </a:r>
            <a:endParaRPr lang="en-US" sz="2800" dirty="0" smtClean="0"/>
          </a:p>
          <a:p>
            <a:pPr>
              <a:buNone/>
            </a:pPr>
            <a:endParaRPr lang="ar-SA" sz="2800" dirty="0"/>
          </a:p>
        </p:txBody>
      </p:sp>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762000" y="838200"/>
            <a:ext cx="8153400" cy="5791200"/>
          </a:xfrm>
        </p:spPr>
        <p:txBody>
          <a:bodyPr>
            <a:normAutofit/>
          </a:bodyPr>
          <a:lstStyle/>
          <a:p>
            <a:pPr>
              <a:buNone/>
            </a:pPr>
            <a:r>
              <a:rPr lang="ar-SY" b="1" u="sng" dirty="0" smtClean="0"/>
              <a:t> المكونات الأساسية لمفهوم </a:t>
            </a:r>
            <a:r>
              <a:rPr lang="ar-SY" b="1" u="sng" dirty="0" err="1" smtClean="0"/>
              <a:t>حوكمة</a:t>
            </a:r>
            <a:r>
              <a:rPr lang="ar-SY" b="1" u="sng" dirty="0" smtClean="0"/>
              <a:t> الشركات </a:t>
            </a:r>
            <a:r>
              <a:rPr lang="ar-SY" dirty="0" smtClean="0"/>
              <a:t>:</a:t>
            </a:r>
            <a:endParaRPr lang="en-US" dirty="0" smtClean="0"/>
          </a:p>
          <a:p>
            <a:pPr lvl="0"/>
            <a:r>
              <a:rPr lang="ar-SY" b="1" u="sng" dirty="0" smtClean="0"/>
              <a:t>المساءلة</a:t>
            </a:r>
            <a:r>
              <a:rPr lang="ar-SY" dirty="0" smtClean="0"/>
              <a:t>:</a:t>
            </a:r>
            <a:endParaRPr lang="en-US" dirty="0" smtClean="0"/>
          </a:p>
          <a:p>
            <a:pPr>
              <a:buNone/>
            </a:pPr>
            <a:r>
              <a:rPr lang="ar-SY" sz="2800" dirty="0" smtClean="0"/>
              <a:t>    </a:t>
            </a:r>
            <a:r>
              <a:rPr lang="ar-SY" sz="2800" b="1" dirty="0" smtClean="0"/>
              <a:t>تعني المساءلة الإمكانية والقابلية للمحاسبة التي تتطلب تقييم العمل من جهة ومحاسبة القائمين عليه من جهة أخرى ،وعلى صعيد الشركات فإن مجلس الإدارة يخضع لمساءلة المساهمين ، </a:t>
            </a:r>
            <a:r>
              <a:rPr lang="ar-SY" sz="2800" b="1" dirty="0" err="1" smtClean="0"/>
              <a:t>والمديرالعام</a:t>
            </a:r>
            <a:r>
              <a:rPr lang="ar-SY" sz="2800" b="1" dirty="0" smtClean="0"/>
              <a:t> بدوره يخضع لمساءلة مجلس الإدارة والموظف يخضع لمساءلة المدير وهكذا.</a:t>
            </a:r>
            <a:endParaRPr lang="en-US" sz="2800" b="1" dirty="0" smtClean="0"/>
          </a:p>
          <a:p>
            <a:pPr>
              <a:buNone/>
            </a:pPr>
            <a:r>
              <a:rPr lang="ar-SY" sz="2800" b="1" dirty="0" smtClean="0"/>
              <a:t>    إن تطبيق جانبي المساءلة المتمثلين بتقييم العمل أولاً ومحاسبة منفذيه ثانياً يضمن عدم مرور أي تصرف أو عمل بدون ثواب أو عقاب وهذا ما يؤدي إلى الحد من الفساد ويمنع استغلال المواقع الوظيفية لأغراض شخصية .</a:t>
            </a:r>
            <a:endParaRPr lang="en-US" sz="2800" b="1" dirty="0" smtClean="0"/>
          </a:p>
          <a:p>
            <a:pPr>
              <a:buNone/>
            </a:pPr>
            <a:r>
              <a:rPr lang="ar-SY" sz="2800" b="1" dirty="0" smtClean="0"/>
              <a:t>   </a:t>
            </a:r>
            <a:endParaRPr lang="ar-SA" dirty="0"/>
          </a:p>
        </p:txBody>
      </p:sp>
    </p:spTree>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609600" y="609600"/>
            <a:ext cx="8229600" cy="5867400"/>
          </a:xfrm>
        </p:spPr>
        <p:txBody>
          <a:bodyPr>
            <a:normAutofit lnSpcReduction="10000"/>
          </a:bodyPr>
          <a:lstStyle/>
          <a:p>
            <a:pPr lvl="0"/>
            <a:r>
              <a:rPr lang="ar-SY" b="1" u="sng" dirty="0" smtClean="0"/>
              <a:t>الإفصاح والشفافية:</a:t>
            </a:r>
            <a:endParaRPr lang="en-US" dirty="0" smtClean="0"/>
          </a:p>
          <a:p>
            <a:pPr>
              <a:buNone/>
            </a:pPr>
            <a:r>
              <a:rPr lang="ar-SY" sz="2800" b="1" dirty="0" smtClean="0"/>
              <a:t>    يعتبر الإفصاح والشفافية من أهم الأسس التي تقوم عليها </a:t>
            </a:r>
            <a:r>
              <a:rPr lang="ar-SY" sz="2800" b="1" dirty="0" err="1" smtClean="0"/>
              <a:t>حوكمة</a:t>
            </a:r>
            <a:r>
              <a:rPr lang="ar-SY" sz="2800" b="1" dirty="0" smtClean="0"/>
              <a:t> الشركات وذلك لما يوفره من مناخ حيوي وفعال قائم على الثقة بين إدارة الشركة والمساهمين وكافة الأطراف الأخرى ذات العلاقة مع الشركة، يتم تجسيد هذا الركن من أركان الحوكمة بالعلنية والحرية في مناقشة وتداول المعلومات المتعلقة بالعمل ويتطلب ذلك القيام بخطوتين رئيسيتين وهما :</a:t>
            </a:r>
            <a:endParaRPr lang="en-US" sz="2800" b="1" dirty="0" smtClean="0"/>
          </a:p>
          <a:p>
            <a:pPr lvl="0">
              <a:buFont typeface="Wingdings" pitchFamily="2" charset="2"/>
              <a:buChar char="Ø"/>
            </a:pPr>
            <a:r>
              <a:rPr lang="ar-SY" sz="2800" b="1" dirty="0" smtClean="0"/>
              <a:t>إعداد كافة البيانات المرتبطة بالأمور المادية للشركة بما في ذلك الموقف المالي والأداء والملكية والرقابة على الشركة بالإضافة إلى المعلومات الأخرى التي تتطلبها الجهات الرقابية والتشريعات النافذة.</a:t>
            </a:r>
            <a:endParaRPr lang="en-US" sz="2800" b="1" dirty="0" smtClean="0"/>
          </a:p>
          <a:p>
            <a:pPr lvl="0">
              <a:buFont typeface="Wingdings" pitchFamily="2" charset="2"/>
              <a:buChar char="Ø"/>
            </a:pPr>
            <a:r>
              <a:rPr lang="ar-SY" sz="2800" b="1" dirty="0" smtClean="0"/>
              <a:t>توفير قنوات لبث المعلومات تسمح بعدالة ولكافة المستخدمين والمهتمين بالحصول على تلك البيانات والمعلومات وبالتوقيت المناسب .</a:t>
            </a:r>
            <a:endParaRPr lang="en-US" sz="2800" b="1" dirty="0" smtClean="0"/>
          </a:p>
          <a:p>
            <a:pPr>
              <a:buNone/>
            </a:pPr>
            <a:r>
              <a:rPr lang="ar-SY" sz="2800" b="1" dirty="0" smtClean="0"/>
              <a:t>   </a:t>
            </a:r>
            <a:endParaRPr lang="en-US" sz="2800" b="1" dirty="0" smtClean="0"/>
          </a:p>
          <a:p>
            <a:endParaRPr lang="ar-SA" dirty="0"/>
          </a:p>
        </p:txBody>
      </p:sp>
    </p:spTree>
  </p:cSld>
  <p:clrMapOvr>
    <a:masterClrMapping/>
  </p:clrMapOvr>
  <p:transition>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762000" y="914400"/>
            <a:ext cx="8077200" cy="5715000"/>
          </a:xfrm>
        </p:spPr>
        <p:txBody>
          <a:bodyPr>
            <a:normAutofit fontScale="92500" lnSpcReduction="20000"/>
          </a:bodyPr>
          <a:lstStyle/>
          <a:p>
            <a:pPr lvl="0"/>
            <a:r>
              <a:rPr lang="ar-SY" sz="3000" b="1" u="sng" dirty="0" smtClean="0"/>
              <a:t>المشاركة:</a:t>
            </a:r>
          </a:p>
          <a:p>
            <a:pPr lvl="0">
              <a:buNone/>
            </a:pPr>
            <a:r>
              <a:rPr lang="ar-SY" sz="3000" b="1" dirty="0" smtClean="0"/>
              <a:t>  تعني المشاركة أن يكون أسلوب الإدارة ديمقراطياً يشجع على المشاركة والمبادرة وليس سلطوياً ينشر التقاعس واللامبالاة </a:t>
            </a:r>
            <a:endParaRPr lang="en-US" sz="3000" b="1" dirty="0" smtClean="0"/>
          </a:p>
          <a:p>
            <a:pPr>
              <a:buNone/>
            </a:pPr>
            <a:r>
              <a:rPr lang="ar-SY" sz="3000" b="1" dirty="0" smtClean="0"/>
              <a:t>  تكمن أهمية هذا المبدأ في أنه يؤدي إلى رفع كفاءة الأداء وزيادة إنتاجية العاملين مما ينجم عنه تطور أداء الشركة وزيادة قدرتها التنافسية.</a:t>
            </a:r>
            <a:endParaRPr lang="en-US" sz="3000" b="1" dirty="0" smtClean="0"/>
          </a:p>
          <a:p>
            <a:r>
              <a:rPr lang="ar-SY" sz="3000" b="1" dirty="0" smtClean="0"/>
              <a:t>وهناك الكثير من الفوائد المتوقعة من تطبيق أسلوب المشاركة ويـأتي في مقدمتها إسقاط الأنظمة الإدارية المركزية التي تحول قوى العمل إلى أدوات تنفيذية تفتقد إلى الحيوية والفعالية ،كما أن عدم تبني أسلوب المشاركة سيؤدي إلى إضعاف الدور الإستراتيجي للإدارات العليا وذلك لانشغالها بالتفاصيل وعدم توافر الوقت الكافي لديها للاهتمام بالإستراتيجية مما ينعكس سلباً على الشركة وعلى الاقتصاد ككل .</a:t>
            </a:r>
            <a:endParaRPr lang="en-US" sz="3000" b="1" dirty="0" smtClean="0"/>
          </a:p>
          <a:p>
            <a:pPr>
              <a:buNone/>
            </a:pPr>
            <a:r>
              <a:rPr lang="ar-SY" sz="3000" b="1" dirty="0" smtClean="0"/>
              <a:t> </a:t>
            </a:r>
            <a:endParaRPr lang="en-US" sz="3000" b="1" dirty="0" smtClean="0"/>
          </a:p>
          <a:p>
            <a:endParaRPr lang="ar-SA" dirty="0"/>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533400" y="609600"/>
            <a:ext cx="8153400" cy="5791200"/>
          </a:xfrm>
        </p:spPr>
        <p:txBody>
          <a:bodyPr>
            <a:normAutofit/>
          </a:bodyPr>
          <a:lstStyle/>
          <a:p>
            <a:pPr>
              <a:buNone/>
            </a:pPr>
            <a:r>
              <a:rPr lang="ar-SA" b="1" dirty="0" smtClean="0"/>
              <a:t> مقدمة:</a:t>
            </a:r>
            <a:endParaRPr lang="en-US" dirty="0" smtClean="0"/>
          </a:p>
          <a:p>
            <a:r>
              <a:rPr lang="ar-SA" sz="2800" b="1" dirty="0" smtClean="0"/>
              <a:t>تعد الحوكمة من أبرز وأهم الموضوعات في المؤسسات والمنظمات الإقليمية والدولية وقد تعاظم الاهتمام بهذا الموضوع في العديد من الاقتصاديات الناشئة والمتقدمة خلال السنوات الماضية وخاصة بعد سلسلة من الأزمات المالية المختلفة التي حدثت في العديد من الشركات في دول شرق آسيا وأمريكا اللاتينية وروسيا في عقد التسعينات من القرن الماضي والتي فجرها الفساد المالي وسوء الإدارة وافتقارها للرقابة والخبرة بالإضافة إلى نقص الشفافية ،مما أدى إلى خروج مفهوم الحوكمة الذي يتلخص بوضع الضوابط والوسائل الرقابية التي تضمن حسن إدارة المنظمات وتحد من التصرفات غير السليمة للمدراء.</a:t>
            </a:r>
            <a:endParaRPr lang="en-US" sz="2800" b="1" dirty="0" smtClean="0"/>
          </a:p>
          <a:p>
            <a:endParaRPr lang="ar-SA" b="1"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90600" y="914400"/>
            <a:ext cx="7772400" cy="5181600"/>
          </a:xfrm>
        </p:spPr>
        <p:txBody>
          <a:bodyPr/>
          <a:lstStyle/>
          <a:p>
            <a:pPr>
              <a:buNone/>
            </a:pPr>
            <a:r>
              <a:rPr lang="ar-SY" sz="2800" dirty="0" smtClean="0"/>
              <a:t>  </a:t>
            </a:r>
            <a:r>
              <a:rPr lang="ar-SY" sz="2800" b="1" dirty="0" smtClean="0"/>
              <a:t>أما الدكتور </a:t>
            </a:r>
            <a:r>
              <a:rPr lang="ar-SY" sz="2800" b="1" u="sng" dirty="0" smtClean="0"/>
              <a:t>طارق عبد العال</a:t>
            </a:r>
            <a:r>
              <a:rPr lang="ar-SY" sz="2800" b="1" dirty="0" smtClean="0"/>
              <a:t> يرى أن الحوكمة تقوم على ثلاث ركائز أساسية:</a:t>
            </a:r>
            <a:endParaRPr lang="en-US" sz="2800" b="1" dirty="0" smtClean="0"/>
          </a:p>
          <a:p>
            <a:pPr lvl="0"/>
            <a:r>
              <a:rPr lang="ar-SY" sz="2800" b="1" dirty="0" smtClean="0"/>
              <a:t>السلوك الأخلاقي :أي ضمان الالتزام السلوكي من خلال الالتزام بالأخلاقيات وقواعد السلوك المهني الرشيد والتوازن في تحقيق مصالح كافة الأطراف المرتبطة بالمنشأة والشفافية عند عرض المعلومات .</a:t>
            </a:r>
            <a:endParaRPr lang="en-US" sz="2800" b="1" dirty="0" smtClean="0"/>
          </a:p>
          <a:p>
            <a:pPr lvl="0"/>
            <a:r>
              <a:rPr lang="ar-SY" sz="2800" b="1" dirty="0" smtClean="0"/>
              <a:t>الرقابة والمساءلة:من خلال أطراف رقابية عامة.</a:t>
            </a:r>
            <a:endParaRPr lang="en-US" sz="2800" b="1" dirty="0" smtClean="0"/>
          </a:p>
          <a:p>
            <a:pPr lvl="0"/>
            <a:r>
              <a:rPr lang="ar-SY" sz="2800" b="1" dirty="0" smtClean="0"/>
              <a:t>إدارة المخاطر:من خلال وضع نظام لإدارة المخاطر.</a:t>
            </a:r>
            <a:endParaRPr lang="en-US" sz="2800" b="1" dirty="0" smtClean="0"/>
          </a:p>
          <a:p>
            <a:pPr>
              <a:buNone/>
            </a:pPr>
            <a:r>
              <a:rPr lang="ar-SY" sz="2800" b="1" dirty="0" smtClean="0"/>
              <a:t> </a:t>
            </a:r>
            <a:endParaRPr lang="en-US" sz="2800" b="1"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381000" y="762000"/>
            <a:ext cx="8534400" cy="5867400"/>
          </a:xfrm>
        </p:spPr>
        <p:txBody>
          <a:bodyPr>
            <a:normAutofit fontScale="92500"/>
          </a:bodyPr>
          <a:lstStyle/>
          <a:p>
            <a:pPr>
              <a:buNone/>
            </a:pPr>
            <a:r>
              <a:rPr lang="ar-SY" b="1" u="sng" dirty="0" smtClean="0"/>
              <a:t>  أهداف </a:t>
            </a:r>
            <a:r>
              <a:rPr lang="ar-SY" b="1" u="sng" dirty="0" err="1" smtClean="0"/>
              <a:t>حوكمة</a:t>
            </a:r>
            <a:r>
              <a:rPr lang="ar-SY" b="1" u="sng" dirty="0" smtClean="0"/>
              <a:t> الشركات :</a:t>
            </a:r>
            <a:r>
              <a:rPr lang="ar-SY" dirty="0" smtClean="0"/>
              <a:t> </a:t>
            </a:r>
            <a:r>
              <a:rPr lang="ar-SY" b="1" dirty="0" smtClean="0"/>
              <a:t>تهدف </a:t>
            </a:r>
            <a:r>
              <a:rPr lang="ar-SY" b="1" dirty="0" err="1" smtClean="0"/>
              <a:t>حوكمة</a:t>
            </a:r>
            <a:r>
              <a:rPr lang="ar-SY" b="1" dirty="0" smtClean="0"/>
              <a:t> الشركات إلى تحقيق ما يلي</a:t>
            </a:r>
            <a:r>
              <a:rPr lang="ar-SY" dirty="0" smtClean="0"/>
              <a:t>:</a:t>
            </a:r>
            <a:endParaRPr lang="en-US" dirty="0" smtClean="0"/>
          </a:p>
          <a:p>
            <a:pPr lvl="0"/>
            <a:r>
              <a:rPr lang="ar-SY" b="1" dirty="0" smtClean="0"/>
              <a:t>حماية حقوق المساهمين:  يعتبر المساهمون حجر الزاوية في الشركة بشكل عام وعلى إدارة الشركة طمأنتهم على أموالهم المستثمرة في الشركة ،ومن الإجراءات التي تؤدي إلى زيادة ثقة المساهمين في الشركة على سبيل المثال :</a:t>
            </a:r>
            <a:endParaRPr lang="en-US" b="1" dirty="0" smtClean="0"/>
          </a:p>
          <a:p>
            <a:pPr marL="514350" lvl="0" indent="-514350">
              <a:buFont typeface="+mj-lt"/>
              <a:buAutoNum type="arabicParenR"/>
            </a:pPr>
            <a:r>
              <a:rPr lang="ar-SY" b="1" dirty="0" smtClean="0"/>
              <a:t>احتفاظ الشركة بسجل واضح للمساهمين وأسلوب مضمون لأسلوب الملكية.</a:t>
            </a:r>
            <a:endParaRPr lang="en-US" b="1" dirty="0" smtClean="0"/>
          </a:p>
          <a:p>
            <a:pPr marL="514350" lvl="0" indent="-514350">
              <a:buFont typeface="+mj-lt"/>
              <a:buAutoNum type="arabicParenR"/>
            </a:pPr>
            <a:r>
              <a:rPr lang="ar-SY" b="1" dirty="0" smtClean="0"/>
              <a:t>الشفافية في المعلومات وتوافرها في الأوقات المناسبة.</a:t>
            </a:r>
            <a:endParaRPr lang="en-US" b="1" dirty="0" smtClean="0"/>
          </a:p>
          <a:p>
            <a:pPr marL="514350" lvl="0" indent="-514350">
              <a:buFont typeface="+mj-lt"/>
              <a:buAutoNum type="arabicParenR"/>
            </a:pPr>
            <a:r>
              <a:rPr lang="ar-SY" b="1" dirty="0" smtClean="0"/>
              <a:t>ضمان حق ممارسة المساهم لحقوقه كاملة داخل الهيئات العامة بما في ذلك حق انتخاب أعضاء مجلس الإدارة والتصويت.</a:t>
            </a:r>
            <a:endParaRPr lang="en-US" b="1" dirty="0" smtClean="0"/>
          </a:p>
          <a:p>
            <a:pPr marL="514350" lvl="0" indent="-514350">
              <a:buFont typeface="+mj-lt"/>
              <a:buAutoNum type="arabicParenR"/>
            </a:pPr>
            <a:r>
              <a:rPr lang="ar-SY" b="1" dirty="0" smtClean="0"/>
              <a:t>الحصول على حصة من الأرباح السنوية تعزيزاً لثقة المساهم بنتائج ايجابية للشركة.</a:t>
            </a:r>
            <a:endParaRPr lang="en-US" b="1" dirty="0" smtClean="0"/>
          </a:p>
          <a:p>
            <a:pPr marL="514350" indent="-514350"/>
            <a:r>
              <a:rPr lang="ar-SY" b="1" dirty="0" smtClean="0"/>
              <a:t>ضمان توفير المعلومات الصحيحة عن الشركة في الوقت المناسب:إن توفير المعلومات الخاصة بالشركة ودقتها وسرعة الإجابة عن استفسارات المتعاملين معها يجعل الثقة بهذه الشركة وسيلة لاستمرارية التعامل معها من كافة الأطراف وهذه الميزة التي تتمتع </a:t>
            </a:r>
            <a:r>
              <a:rPr lang="ar-SY" b="1" dirty="0" err="1" smtClean="0"/>
              <a:t>بها</a:t>
            </a:r>
            <a:r>
              <a:rPr lang="ar-SY" b="1" dirty="0" smtClean="0"/>
              <a:t> أية شركة تعكس صحة الحوكمة </a:t>
            </a:r>
            <a:r>
              <a:rPr lang="ar-SY" b="1" dirty="0" err="1" smtClean="0"/>
              <a:t>بها</a:t>
            </a:r>
            <a:r>
              <a:rPr lang="ar-SY" b="1" dirty="0" smtClean="0"/>
              <a:t>.</a:t>
            </a:r>
            <a:endParaRPr lang="en-US" b="1"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90600" y="685800"/>
            <a:ext cx="7848600" cy="5791200"/>
          </a:xfrm>
        </p:spPr>
        <p:txBody>
          <a:bodyPr>
            <a:normAutofit lnSpcReduction="10000"/>
          </a:bodyPr>
          <a:lstStyle/>
          <a:p>
            <a:pPr marL="514350" indent="-514350"/>
            <a:r>
              <a:rPr lang="ar-SY" b="1" dirty="0" smtClean="0"/>
              <a:t>دعم أداء الشركات وزيادة القدرات التنافسية وجذب الاستثمارات للشركات وتحسين الاقتصاد بشكل عام وذلك من خلال تدعيم عنصر الشفافية في كافة معاملات وعمليات الشركات وإجراءات المحاسبة والمراجعة المالية على النحو الذي يمكن من ضبط عناصر الفساد في أي مرحلة.</a:t>
            </a:r>
            <a:endParaRPr lang="en-US" b="1" dirty="0" smtClean="0"/>
          </a:p>
          <a:p>
            <a:pPr>
              <a:buNone/>
            </a:pPr>
            <a:r>
              <a:rPr lang="ar-SY" b="1" u="sng" dirty="0" smtClean="0"/>
              <a:t> أهمية </a:t>
            </a:r>
            <a:r>
              <a:rPr lang="ar-SY" b="1" u="sng" dirty="0" err="1" smtClean="0"/>
              <a:t>حوكمة</a:t>
            </a:r>
            <a:r>
              <a:rPr lang="ar-SY" b="1" u="sng" dirty="0" smtClean="0"/>
              <a:t> الشركات</a:t>
            </a:r>
            <a:r>
              <a:rPr lang="ar-SY" b="1" dirty="0" smtClean="0"/>
              <a:t>: تتجلى أهمية </a:t>
            </a:r>
            <a:r>
              <a:rPr lang="ar-SY" b="1" dirty="0" err="1" smtClean="0"/>
              <a:t>حوكمة</a:t>
            </a:r>
            <a:r>
              <a:rPr lang="ar-SY" b="1" dirty="0" smtClean="0"/>
              <a:t> الشركات  بما يأتي</a:t>
            </a:r>
            <a:endParaRPr lang="en-US" b="1" dirty="0" smtClean="0"/>
          </a:p>
          <a:p>
            <a:pPr lvl="0"/>
            <a:r>
              <a:rPr lang="ar-SY" b="1" dirty="0" smtClean="0"/>
              <a:t>محاربة الفساد المالي والإداري الداخلي في الشركات وعدم السماح بوجوده أو استمراره.</a:t>
            </a:r>
            <a:endParaRPr lang="en-US" b="1" dirty="0" smtClean="0"/>
          </a:p>
          <a:p>
            <a:pPr lvl="0"/>
            <a:r>
              <a:rPr lang="ar-SY" b="1" dirty="0" smtClean="0"/>
              <a:t>تحقيق وضمان النزاهة والاستقامة لكافة العاملين في الشركات بدءا ًمن مجلس الإدارة والمديرين والتنفيذيين إلى أدنى عامل فيها.</a:t>
            </a:r>
            <a:endParaRPr lang="en-US" b="1" dirty="0" smtClean="0"/>
          </a:p>
          <a:p>
            <a:pPr lvl="0"/>
            <a:r>
              <a:rPr lang="ar-SY" b="1" dirty="0" smtClean="0"/>
              <a:t>محاربة الانحرافات وعدم السماح باستمرارها خاصة تلك التي يشكل وجودها تهديدا ًللمصالح.</a:t>
            </a:r>
            <a:endParaRPr lang="en-US" b="1" dirty="0" smtClean="0"/>
          </a:p>
          <a:p>
            <a:pPr lvl="0"/>
            <a:r>
              <a:rPr lang="ar-SY" b="1" dirty="0" smtClean="0"/>
              <a:t>تقليل الأخطاء إلى أدنى حد ممكن باستخدام الضوابط الرقابية التي تمنع حدوث مثل هذه الأخطاء.</a:t>
            </a:r>
            <a:endParaRPr lang="en-US" b="1"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304800" y="914400"/>
            <a:ext cx="8458200" cy="5638800"/>
          </a:xfrm>
        </p:spPr>
        <p:txBody>
          <a:bodyPr>
            <a:normAutofit/>
          </a:bodyPr>
          <a:lstStyle/>
          <a:p>
            <a:pPr>
              <a:buNone/>
            </a:pPr>
            <a:r>
              <a:rPr lang="ar-SY" sz="2800" dirty="0" smtClean="0"/>
              <a:t>   </a:t>
            </a:r>
            <a:r>
              <a:rPr lang="ar-SY" sz="2800" b="1" dirty="0" smtClean="0"/>
              <a:t>بالإضافة إلى ذلك تعتبر الحوكمة أداة هامة لأنها تؤدي إلى:</a:t>
            </a:r>
            <a:endParaRPr lang="en-US" sz="2800" b="1" dirty="0" smtClean="0"/>
          </a:p>
          <a:p>
            <a:pPr lvl="0"/>
            <a:r>
              <a:rPr lang="ar-SY" sz="2800" b="1" dirty="0" smtClean="0"/>
              <a:t>ضمان عدم قيام مجلس الإدارة بإساءة استخدام سلطاتهم للإضرار بمصالح المساهمين.</a:t>
            </a:r>
            <a:endParaRPr lang="en-US" sz="2800" b="1" dirty="0" smtClean="0"/>
          </a:p>
          <a:p>
            <a:pPr lvl="0"/>
            <a:r>
              <a:rPr lang="ar-SY" sz="2800" b="1" dirty="0" smtClean="0"/>
              <a:t>الحصول على قوائم مالية للشركات تتسم بدرجة عالية من الشفافية والإفصاح.</a:t>
            </a:r>
            <a:endParaRPr lang="en-US" sz="2800" b="1" dirty="0" smtClean="0"/>
          </a:p>
          <a:p>
            <a:pPr lvl="0"/>
            <a:r>
              <a:rPr lang="ar-SY" sz="2800" b="1" dirty="0" smtClean="0"/>
              <a:t>الوصول إلى أفضل ممارسة للسلطة في الشركة.</a:t>
            </a:r>
            <a:endParaRPr lang="en-US" sz="2800" b="1" dirty="0" smtClean="0"/>
          </a:p>
          <a:p>
            <a:pPr lvl="0"/>
            <a:r>
              <a:rPr lang="ar-SY" sz="2800" b="1" dirty="0" smtClean="0"/>
              <a:t>توزيع الواجبات والمسؤوليات على مختلف الأطراف المشاركة فالمنظمة.</a:t>
            </a:r>
            <a:endParaRPr lang="en-US" sz="2800" b="1" dirty="0" smtClean="0"/>
          </a:p>
          <a:p>
            <a:pPr lvl="0"/>
            <a:r>
              <a:rPr lang="ar-SY" sz="2800" b="1" dirty="0" smtClean="0"/>
              <a:t>أداة جيدة لتطبيق مبدأ محاسبة المسؤولية من أجل تحديث وتطوير الأداء.</a:t>
            </a:r>
            <a:endParaRPr lang="en-US" sz="2800" b="1" dirty="0" smtClean="0"/>
          </a:p>
          <a:p>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14400" y="685800"/>
            <a:ext cx="7924800" cy="5715000"/>
          </a:xfrm>
        </p:spPr>
        <p:txBody>
          <a:bodyPr>
            <a:normAutofit fontScale="85000" lnSpcReduction="10000"/>
          </a:bodyPr>
          <a:lstStyle/>
          <a:p>
            <a:pPr>
              <a:buNone/>
            </a:pPr>
            <a:r>
              <a:rPr lang="ar-SY" sz="3000" b="1" u="sng" dirty="0" smtClean="0"/>
              <a:t> مراحل </a:t>
            </a:r>
            <a:r>
              <a:rPr lang="ar-SY" sz="3000" b="1" u="sng" dirty="0" err="1" smtClean="0"/>
              <a:t>حوكمة</a:t>
            </a:r>
            <a:r>
              <a:rPr lang="ar-SY" sz="3000" b="1" u="sng" dirty="0" smtClean="0"/>
              <a:t> الشركات </a:t>
            </a:r>
            <a:r>
              <a:rPr lang="ar-SY" dirty="0" smtClean="0"/>
              <a:t>:</a:t>
            </a:r>
          </a:p>
          <a:p>
            <a:pPr>
              <a:buNone/>
            </a:pPr>
            <a:r>
              <a:rPr lang="ar-SY" sz="2800" dirty="0" smtClean="0"/>
              <a:t>   إن فكر الحوكمة يمر بعدة مراحل متتابعة وعلى التدرج وأهم هذه المراحل هي:</a:t>
            </a:r>
            <a:endParaRPr lang="en-US" sz="2800" dirty="0" smtClean="0"/>
          </a:p>
          <a:p>
            <a:r>
              <a:rPr lang="ar-SY" u="sng" dirty="0" smtClean="0"/>
              <a:t>المرحلة الأولى" </a:t>
            </a:r>
            <a:r>
              <a:rPr lang="ar-SY" b="1" u="sng" dirty="0" smtClean="0"/>
              <a:t>التعريف </a:t>
            </a:r>
            <a:r>
              <a:rPr lang="ar-SY" b="1" u="sng" dirty="0" err="1" smtClean="0"/>
              <a:t>بالحوكمة</a:t>
            </a:r>
            <a:r>
              <a:rPr lang="ar-SY" b="1" u="sng" dirty="0" smtClean="0"/>
              <a:t> وتكوين رأي عام مؤيد لها:</a:t>
            </a:r>
            <a:endParaRPr lang="en-US" dirty="0" smtClean="0"/>
          </a:p>
          <a:p>
            <a:pPr>
              <a:buNone/>
            </a:pPr>
            <a:r>
              <a:rPr lang="ar-SY" sz="2800" dirty="0" smtClean="0"/>
              <a:t>   وهي أهم وأخطر المراحل على الإطلاق حيث يتم في هذه المرحلة توضيح معالم وجوانب الحوكمة وتحديد الأبعاد والمفاهيم الخاصة </a:t>
            </a:r>
            <a:r>
              <a:rPr lang="ar-SY" sz="2800" dirty="0" err="1" smtClean="0"/>
              <a:t>بها</a:t>
            </a:r>
            <a:r>
              <a:rPr lang="ar-SY" sz="2800" dirty="0" smtClean="0"/>
              <a:t> كما يتم توضيح مناهجها وأدواتها ووسائلها وفي هذه المرحلة يجب أن يحيط الأفراد بكل جوانب الحوكمة حيث يتم تكوين رأي عام تجاه الحوكمة .</a:t>
            </a:r>
            <a:endParaRPr lang="en-US" sz="2800" dirty="0" smtClean="0"/>
          </a:p>
          <a:p>
            <a:pPr>
              <a:buNone/>
            </a:pPr>
            <a:r>
              <a:rPr lang="ar-SY" dirty="0" smtClean="0"/>
              <a:t> </a:t>
            </a:r>
          </a:p>
          <a:p>
            <a:r>
              <a:rPr lang="ar-SY" u="sng" dirty="0" smtClean="0"/>
              <a:t>المرحلة الثانية"</a:t>
            </a:r>
            <a:r>
              <a:rPr lang="ar-SY" b="1" u="sng" dirty="0" smtClean="0"/>
              <a:t>بناء البنية الأساسية </a:t>
            </a:r>
            <a:r>
              <a:rPr lang="ar-SY" b="1" u="sng" dirty="0" err="1" smtClean="0"/>
              <a:t>للحوكمة</a:t>
            </a:r>
            <a:r>
              <a:rPr lang="ar-SY" b="1" u="sng" dirty="0" smtClean="0"/>
              <a:t> وتوصيف جيد لعمل أجهزتها</a:t>
            </a:r>
            <a:r>
              <a:rPr lang="ar-SY" u="sng" dirty="0" smtClean="0"/>
              <a:t>:</a:t>
            </a:r>
            <a:r>
              <a:rPr lang="ar-SY" dirty="0" smtClean="0"/>
              <a:t>تحتاج </a:t>
            </a:r>
            <a:r>
              <a:rPr lang="ar-SY" sz="2800" dirty="0" smtClean="0"/>
              <a:t>الحوكمة إلى بنية أساسية قوية قادرة على استيعاب حركتها وقادرة على التفاعل مع متغيراتها </a:t>
            </a:r>
            <a:r>
              <a:rPr lang="ar-SY" sz="2800" dirty="0" err="1" smtClean="0"/>
              <a:t>ومستجداتها</a:t>
            </a:r>
            <a:r>
              <a:rPr lang="ar-SY" sz="2800" dirty="0" smtClean="0"/>
              <a:t> ،حيث يمكن تقسيم هذه البنية إلى :</a:t>
            </a:r>
            <a:endParaRPr lang="en-US" sz="2800" dirty="0" smtClean="0"/>
          </a:p>
          <a:p>
            <a:pPr marL="514350" lvl="0" indent="-514350">
              <a:buFont typeface="Wingdings" pitchFamily="2" charset="2"/>
              <a:buChar char="q"/>
            </a:pPr>
            <a:r>
              <a:rPr lang="ar-SY" sz="2800" dirty="0" smtClean="0"/>
              <a:t> بنية أساسية فوقية </a:t>
            </a:r>
            <a:r>
              <a:rPr lang="ar-SY" sz="2800" dirty="0" err="1" smtClean="0"/>
              <a:t>للحوكمة</a:t>
            </a:r>
            <a:r>
              <a:rPr lang="ar-SY" sz="2800" dirty="0" smtClean="0"/>
              <a:t> وتشمل الكيان المؤسسي التنظيمي وجهات الإشراف على تطبيق الحوكمة سواء على مستوى الدولة أو على مستوى المشروع .</a:t>
            </a:r>
            <a:endParaRPr lang="en-US" sz="2800" dirty="0" smtClean="0"/>
          </a:p>
          <a:p>
            <a:pPr>
              <a:buNone/>
            </a:pPr>
            <a:r>
              <a:rPr lang="en-US" sz="2800" dirty="0" smtClean="0"/>
              <a:t> </a:t>
            </a:r>
          </a:p>
          <a:p>
            <a:endParaRPr lang="en-US" dirty="0" smtClean="0"/>
          </a:p>
          <a:p>
            <a:endParaRPr lang="ar-SA"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14400" y="914400"/>
            <a:ext cx="8229600" cy="5410200"/>
          </a:xfrm>
        </p:spPr>
        <p:txBody>
          <a:bodyPr/>
          <a:lstStyle/>
          <a:p>
            <a:pPr marL="514350" lvl="0" indent="-514350">
              <a:buFont typeface="Wingdings" pitchFamily="2" charset="2"/>
              <a:buChar char="q"/>
            </a:pPr>
            <a:r>
              <a:rPr lang="ar-SY" dirty="0" smtClean="0"/>
              <a:t>بنية أساسية تحتية </a:t>
            </a:r>
            <a:r>
              <a:rPr lang="ar-SY" dirty="0" err="1" smtClean="0"/>
              <a:t>للحوكمة</a:t>
            </a:r>
            <a:r>
              <a:rPr lang="ar-SY" dirty="0" smtClean="0"/>
              <a:t> وتشمل الأساس القاعدي الأخلاقي </a:t>
            </a:r>
            <a:r>
              <a:rPr lang="ar-SY" dirty="0" err="1" smtClean="0"/>
              <a:t>والقيمي</a:t>
            </a:r>
            <a:r>
              <a:rPr lang="ar-SY" dirty="0" smtClean="0"/>
              <a:t> والمرجعيات الأخلاقية التي يتم الاستناد </a:t>
            </a:r>
            <a:r>
              <a:rPr lang="ar-SY" dirty="0" err="1" smtClean="0"/>
              <a:t>بها</a:t>
            </a:r>
            <a:r>
              <a:rPr lang="ar-SY" dirty="0" smtClean="0"/>
              <a:t> .</a:t>
            </a:r>
            <a:endParaRPr lang="en-US" dirty="0" smtClean="0"/>
          </a:p>
          <a:p>
            <a:r>
              <a:rPr lang="ar-SY" dirty="0" smtClean="0"/>
              <a:t>وكلا النوعين من البنية يعملان على إيجاد قواعد وظيفية </a:t>
            </a:r>
            <a:r>
              <a:rPr lang="ar-SY" dirty="0" err="1" smtClean="0"/>
              <a:t>للحوكمة</a:t>
            </a:r>
            <a:r>
              <a:rPr lang="ar-SY" dirty="0" smtClean="0"/>
              <a:t> يتم من خلالها تحديد كل من الضوابط القانونية والتشريعية والإجرائية الخاصة </a:t>
            </a:r>
            <a:r>
              <a:rPr lang="ar-SY" dirty="0" err="1" smtClean="0"/>
              <a:t>بها</a:t>
            </a:r>
            <a:r>
              <a:rPr lang="ar-SY" dirty="0" smtClean="0"/>
              <a:t> وتحديد الجهات </a:t>
            </a:r>
            <a:r>
              <a:rPr lang="ar-SY" dirty="0" err="1" smtClean="0"/>
              <a:t>المسؤولة</a:t>
            </a:r>
            <a:r>
              <a:rPr lang="ar-SY" dirty="0" smtClean="0"/>
              <a:t> عن الحوكمة في كافة مستوياتها وتوصيف وظائفها بشكل واضح حتى تقوم كل منها بوظيفتها .</a:t>
            </a:r>
            <a:endParaRPr lang="en-US" dirty="0" smtClean="0"/>
          </a:p>
          <a:p>
            <a:r>
              <a:rPr lang="ar-SY" u="sng" dirty="0" smtClean="0"/>
              <a:t>المرحلة الثالثة </a:t>
            </a:r>
            <a:r>
              <a:rPr lang="ar-SY" b="1" u="sng" dirty="0" smtClean="0"/>
              <a:t>"وضع برنامج زمني وتحديد توقيتاته القياسية</a:t>
            </a:r>
            <a:r>
              <a:rPr lang="ar-SY" b="1" dirty="0" smtClean="0"/>
              <a:t>:</a:t>
            </a:r>
            <a:endParaRPr lang="en-US" dirty="0" smtClean="0"/>
          </a:p>
          <a:p>
            <a:pPr>
              <a:buNone/>
            </a:pPr>
            <a:r>
              <a:rPr lang="ar-SY" dirty="0" smtClean="0"/>
              <a:t>  حيث يحتاج تطبيق الحوكمة إلى برنامج محدد المهام ومحدد الواجبات حتى يمكن متابعة مدى التقدم في تنفيذ الحوكمة وفي الوقت ذاته تحديد نوع العقبات التي تحول دون التطبيق الكامل لأحكامها ومن ثم معالجة كل منها .</a:t>
            </a:r>
            <a:endParaRPr lang="en-US" dirty="0" smtClean="0"/>
          </a:p>
          <a:p>
            <a:endParaRPr lang="ar-SA" sz="2800"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914400"/>
            <a:ext cx="8077200" cy="5638800"/>
          </a:xfrm>
        </p:spPr>
        <p:txBody>
          <a:bodyPr>
            <a:normAutofit fontScale="92500"/>
          </a:bodyPr>
          <a:lstStyle/>
          <a:p>
            <a:r>
              <a:rPr lang="ar-SY" u="sng" dirty="0" smtClean="0"/>
              <a:t>المرحلة الرابعة </a:t>
            </a:r>
            <a:r>
              <a:rPr lang="ar-SY" b="1" u="sng" dirty="0" smtClean="0"/>
              <a:t>"تنفيذ وتطبيق الحوكمة</a:t>
            </a:r>
            <a:r>
              <a:rPr lang="ar-SY" u="sng" dirty="0" smtClean="0"/>
              <a:t> :</a:t>
            </a:r>
            <a:endParaRPr lang="en-US" dirty="0" smtClean="0"/>
          </a:p>
          <a:p>
            <a:pPr>
              <a:buNone/>
            </a:pPr>
            <a:r>
              <a:rPr lang="ar-SY" dirty="0" smtClean="0"/>
              <a:t>    وهي المرحلة التي تبدأ فيها الاختبارات الحقيقية وقياس مدى استعداد ورغبة كافة الأطراف في تطبيق الحوكمة </a:t>
            </a:r>
            <a:r>
              <a:rPr lang="ar-SY" dirty="0" err="1" smtClean="0"/>
              <a:t>فالحوكمة</a:t>
            </a:r>
            <a:r>
              <a:rPr lang="ar-SY" dirty="0" smtClean="0"/>
              <a:t> كما فيها من حريات تمارس فيها أيضاً قيود حاكمة وضوابط متحكمة خاصة فيما يتصل بالمحتوى الأخلاقي حيث يتطلب التنفيذ ما يلي :</a:t>
            </a:r>
            <a:endParaRPr lang="en-US" dirty="0" smtClean="0"/>
          </a:p>
          <a:p>
            <a:pPr lvl="0">
              <a:buFont typeface="Wingdings" pitchFamily="2" charset="2"/>
              <a:buChar char="Ø"/>
            </a:pPr>
            <a:r>
              <a:rPr lang="ar-SY" dirty="0" smtClean="0"/>
              <a:t>تحقيق أكبر قدر من استقلالية السلطات في المجتمع أي مجتمع الشركات والمشروعات </a:t>
            </a:r>
            <a:r>
              <a:rPr lang="ar-SY" dirty="0" err="1" smtClean="0"/>
              <a:t>فالحوكمة</a:t>
            </a:r>
            <a:r>
              <a:rPr lang="ar-SY" dirty="0" smtClean="0"/>
              <a:t> أشبه بالديمقراطية من حيث ضرورة المكاشفة والمصارحة والمحاسبة والشفافية .</a:t>
            </a:r>
            <a:endParaRPr lang="en-US" dirty="0" smtClean="0"/>
          </a:p>
          <a:p>
            <a:pPr lvl="0">
              <a:buFont typeface="Wingdings" pitchFamily="2" charset="2"/>
              <a:buChar char="Ø"/>
            </a:pPr>
            <a:r>
              <a:rPr lang="ar-SY" dirty="0" smtClean="0"/>
              <a:t>تحقيق وتطبيق المعايير المهنية والأخلاقية لمجتمع الأعمال . </a:t>
            </a:r>
            <a:endParaRPr lang="en-US" dirty="0" smtClean="0"/>
          </a:p>
          <a:p>
            <a:r>
              <a:rPr lang="ar-SY" dirty="0" smtClean="0"/>
              <a:t> ا</a:t>
            </a:r>
            <a:r>
              <a:rPr lang="ar-SY" u="sng" dirty="0" smtClean="0"/>
              <a:t>لمرحلة الخامسة"</a:t>
            </a:r>
            <a:r>
              <a:rPr lang="ar-SY" b="1" u="sng" dirty="0" smtClean="0"/>
              <a:t>متابعة وتطوير الحوكمة</a:t>
            </a:r>
            <a:r>
              <a:rPr lang="ar-SY" u="sng" dirty="0" smtClean="0"/>
              <a:t> :</a:t>
            </a:r>
            <a:endParaRPr lang="en-US" dirty="0" smtClean="0"/>
          </a:p>
          <a:p>
            <a:pPr>
              <a:buNone/>
            </a:pPr>
            <a:r>
              <a:rPr lang="ar-SY" dirty="0" smtClean="0"/>
              <a:t>     حيث تعد الرقابة والمتابعة الوسيلة والأداة الرئيسة التي تستخدمها الشركات والمؤسسات والمنظمات من أجل حسن تنفيذ الحوكمة ،حيث تحتاج الحوكمة إلى تعيين مراقب أخلاقي تكون مهمته مراقبة وتنفيذ قيم الحوكمة وتدقيق الإجراءات وما تقتضيه من ترتيبات للمحافظة على أخلاق المهنة وقيمتها .</a:t>
            </a:r>
            <a:endParaRPr lang="en-US" dirty="0" smtClean="0"/>
          </a:p>
          <a:p>
            <a:endParaRPr lang="ar-SA"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457200" y="762000"/>
            <a:ext cx="8382000" cy="5791200"/>
          </a:xfrm>
        </p:spPr>
        <p:txBody>
          <a:bodyPr>
            <a:normAutofit fontScale="92500" lnSpcReduction="20000"/>
          </a:bodyPr>
          <a:lstStyle/>
          <a:p>
            <a:pPr lvl="0">
              <a:buNone/>
            </a:pPr>
            <a:r>
              <a:rPr lang="ar-SA" sz="2800" b="1" u="sng" dirty="0" smtClean="0"/>
              <a:t>  مبادئ منظمة التعاون الاقتصادي والتنمية الخاصة </a:t>
            </a:r>
            <a:r>
              <a:rPr lang="ar-SA" sz="2800" b="1" u="sng" dirty="0" err="1" smtClean="0"/>
              <a:t>بالحوكمة</a:t>
            </a:r>
            <a:r>
              <a:rPr lang="ar-SA" sz="2800" b="1" u="sng" dirty="0" smtClean="0"/>
              <a:t> </a:t>
            </a:r>
            <a:r>
              <a:rPr lang="ar-SA" dirty="0" smtClean="0"/>
              <a:t>:</a:t>
            </a:r>
          </a:p>
          <a:p>
            <a:pPr marL="514350" lvl="0" indent="-514350">
              <a:buFont typeface="Wingdings" pitchFamily="2" charset="2"/>
              <a:buChar char="v"/>
            </a:pPr>
            <a:r>
              <a:rPr lang="ar-SA" b="1" dirty="0" smtClean="0"/>
              <a:t>توافر الأسس اللازمة لفاعلية إطار </a:t>
            </a:r>
            <a:r>
              <a:rPr lang="ar-SA" b="1" dirty="0" err="1" smtClean="0"/>
              <a:t>حوكمة</a:t>
            </a:r>
            <a:r>
              <a:rPr lang="ar-SA" b="1" dirty="0" smtClean="0"/>
              <a:t> الشركات :</a:t>
            </a:r>
            <a:endParaRPr lang="en-US" b="1" dirty="0" smtClean="0"/>
          </a:p>
          <a:p>
            <a:pPr>
              <a:buNone/>
            </a:pPr>
            <a:r>
              <a:rPr lang="ar-SA" b="1" dirty="0" smtClean="0"/>
              <a:t> حيث </a:t>
            </a:r>
            <a:r>
              <a:rPr lang="ar-SA" b="1" dirty="0" err="1" smtClean="0"/>
              <a:t>ينص</a:t>
            </a:r>
            <a:r>
              <a:rPr lang="ar-SA" b="1" dirty="0" smtClean="0"/>
              <a:t> هذا المبدأ على :"ينبغي على إطار </a:t>
            </a:r>
            <a:r>
              <a:rPr lang="ar-SA" b="1" dirty="0" err="1" smtClean="0"/>
              <a:t>حوكمة</a:t>
            </a:r>
            <a:r>
              <a:rPr lang="ar-SA" b="1" dirty="0" smtClean="0"/>
              <a:t> الشركات أن يشجع على شفافية وكفاءة الأسواق وأن يكون متوافقاً مع أحكام القانون وأن يحدد بوضوح توزيع المسؤوليات بين مختلف الجهات الإشرافية والتنظيمية والتنفيذية ".</a:t>
            </a:r>
          </a:p>
          <a:p>
            <a:pPr marL="514350" indent="-514350">
              <a:buFont typeface="Wingdings" pitchFamily="2" charset="2"/>
              <a:buChar char="v"/>
            </a:pPr>
            <a:r>
              <a:rPr lang="ar-SA" b="1" dirty="0" smtClean="0"/>
              <a:t>حماية حقوق المساهمين :</a:t>
            </a:r>
            <a:endParaRPr lang="en-US" b="1" dirty="0" smtClean="0"/>
          </a:p>
          <a:p>
            <a:r>
              <a:rPr lang="ar-SA" b="1" dirty="0" smtClean="0"/>
              <a:t>يجب على إطار </a:t>
            </a:r>
            <a:r>
              <a:rPr lang="ar-SA" b="1" dirty="0" err="1" smtClean="0"/>
              <a:t>حوكمة</a:t>
            </a:r>
            <a:r>
              <a:rPr lang="ar-SA" b="1" dirty="0" smtClean="0"/>
              <a:t> الشركات أن يوفر يوفر الحماية للمساهمين ويسهل ممارسة حقوقهم ،ومن الحقوق الأساسية الواجب ضمانها للمساهمين نذكر:</a:t>
            </a:r>
            <a:endParaRPr lang="en-US" b="1" dirty="0" smtClean="0"/>
          </a:p>
          <a:p>
            <a:pPr lvl="0">
              <a:buFont typeface="Wingdings" pitchFamily="2" charset="2"/>
              <a:buChar char="ü"/>
            </a:pPr>
            <a:r>
              <a:rPr lang="ar-SA" b="1" dirty="0" smtClean="0"/>
              <a:t>الحق في ضمان تسجيل الملكية ونقلها.</a:t>
            </a:r>
            <a:endParaRPr lang="en-US" b="1" dirty="0" smtClean="0"/>
          </a:p>
          <a:p>
            <a:pPr>
              <a:buFont typeface="Wingdings" pitchFamily="2" charset="2"/>
              <a:buChar char="ü"/>
            </a:pPr>
            <a:r>
              <a:rPr lang="ar-SA" b="1" dirty="0" smtClean="0"/>
              <a:t>الحصول وبشكل منتظم على المعلومات المادية ذات الصلة بالشركة وبالوقت المناسب.</a:t>
            </a:r>
            <a:endParaRPr lang="en-US" b="1" dirty="0" smtClean="0"/>
          </a:p>
          <a:p>
            <a:pPr lvl="0">
              <a:buFont typeface="Wingdings" pitchFamily="2" charset="2"/>
              <a:buChar char="ü"/>
            </a:pPr>
            <a:r>
              <a:rPr lang="ar-SA" b="1" dirty="0" smtClean="0"/>
              <a:t>المشاركة الفعالة والتصويت في الجمعية العامة للمساهمين .</a:t>
            </a:r>
            <a:endParaRPr lang="en-US" b="1" dirty="0" smtClean="0"/>
          </a:p>
          <a:p>
            <a:pPr lvl="0">
              <a:buFont typeface="Wingdings" pitchFamily="2" charset="2"/>
              <a:buChar char="ü"/>
            </a:pPr>
            <a:r>
              <a:rPr lang="ar-SA" b="1" dirty="0" smtClean="0"/>
              <a:t>انتخاب وعزل أعضاء مجلس الإدارة .</a:t>
            </a:r>
            <a:endParaRPr lang="en-US" b="1" dirty="0" smtClean="0"/>
          </a:p>
          <a:p>
            <a:pPr lvl="0">
              <a:buFont typeface="Wingdings" pitchFamily="2" charset="2"/>
              <a:buChar char="ü"/>
            </a:pPr>
            <a:r>
              <a:rPr lang="ar-SA" b="1" dirty="0" smtClean="0"/>
              <a:t>الحصول على عائد من الأرباح .</a:t>
            </a:r>
            <a:endParaRPr lang="en-US" b="1" dirty="0" smtClean="0"/>
          </a:p>
          <a:p>
            <a:pPr lvl="0">
              <a:buFont typeface="Wingdings" pitchFamily="2" charset="2"/>
              <a:buChar char="ü"/>
            </a:pPr>
            <a:r>
              <a:rPr lang="ar-SA" b="1" dirty="0" smtClean="0"/>
              <a:t>للمساهمين الحق في المشاركة باتخاذ القرارات التي تخص أي تغييرات جوهرية في الشركة .</a:t>
            </a:r>
            <a:endParaRPr lang="en-US" b="1"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838200"/>
            <a:ext cx="8077200" cy="5715000"/>
          </a:xfrm>
        </p:spPr>
        <p:txBody>
          <a:bodyPr>
            <a:normAutofit fontScale="92500" lnSpcReduction="10000"/>
          </a:bodyPr>
          <a:lstStyle/>
          <a:p>
            <a:pPr marL="514350" lvl="0" indent="-514350">
              <a:buFont typeface="Wingdings" pitchFamily="2" charset="2"/>
              <a:buChar char="v"/>
            </a:pPr>
            <a:r>
              <a:rPr lang="ar-SA" b="1" dirty="0" smtClean="0"/>
              <a:t>المعاملة المتساوية للمساهمين :</a:t>
            </a:r>
            <a:endParaRPr lang="en-US" b="1" dirty="0" smtClean="0"/>
          </a:p>
          <a:p>
            <a:r>
              <a:rPr lang="ar-SA" b="1" dirty="0" smtClean="0"/>
              <a:t>حيث </a:t>
            </a:r>
            <a:r>
              <a:rPr lang="ar-SA" b="1" dirty="0" err="1" smtClean="0"/>
              <a:t>ينص</a:t>
            </a:r>
            <a:r>
              <a:rPr lang="ar-SA" b="1" dirty="0" smtClean="0"/>
              <a:t> على:"ينبغي على إطار </a:t>
            </a:r>
            <a:r>
              <a:rPr lang="ar-SA" b="1" dirty="0" err="1" smtClean="0"/>
              <a:t>حوكمة</a:t>
            </a:r>
            <a:r>
              <a:rPr lang="ar-SA" b="1" dirty="0" smtClean="0"/>
              <a:t> الشركات أن يضمن معاملة متساوية لكافة المساهمين بما في ذلك مساهمي الأقلية والمساهمين الأجانب وينبغي أن تتاح الفرصة لكافة المساهمين للحصول على تعويض فعال عند انتهاك حقوقهم "</a:t>
            </a:r>
            <a:endParaRPr lang="en-US" b="1" dirty="0" smtClean="0"/>
          </a:p>
          <a:p>
            <a:pPr lvl="0">
              <a:buFont typeface="Wingdings" pitchFamily="2" charset="2"/>
              <a:buChar char="v"/>
            </a:pPr>
            <a:r>
              <a:rPr lang="ar-SA" b="1" dirty="0" smtClean="0"/>
              <a:t>دور أصحاب المصالح في </a:t>
            </a:r>
            <a:r>
              <a:rPr lang="ar-SA" b="1" dirty="0" err="1" smtClean="0"/>
              <a:t>حوكمة</a:t>
            </a:r>
            <a:r>
              <a:rPr lang="ar-SA" b="1" dirty="0" smtClean="0"/>
              <a:t> الشركات :</a:t>
            </a:r>
            <a:endParaRPr lang="en-US" b="1" dirty="0" smtClean="0"/>
          </a:p>
          <a:p>
            <a:pPr>
              <a:buNone/>
            </a:pPr>
            <a:r>
              <a:rPr lang="ar-SA" b="1" dirty="0" smtClean="0"/>
              <a:t>  يجب أن يضمن دليل </a:t>
            </a:r>
            <a:r>
              <a:rPr lang="ar-SA" b="1" dirty="0" err="1" smtClean="0"/>
              <a:t>حوكمة</a:t>
            </a:r>
            <a:r>
              <a:rPr lang="ar-SA" b="1" dirty="0" smtClean="0"/>
              <a:t> الشركات الحماية لحقوق أصحاب المصالح التي تم إقرارها وفقاً للقانون بالإضافة إلى تشجيع التعاون النشط بين الشركة وأصحاب المصالح (العمال،البنوك،الموردين،المساهمين...) كما ينبغي لأصحاب المصالح بمن فيهم العمال وهيئات تمثيلهم أن يتمكنوا من الاتصال بمجلس الإدارة للإعراب عن اهتمامهم بشأن الممارسات غير القانونية أو غير الأخلاقية .</a:t>
            </a:r>
            <a:endParaRPr lang="en-US" b="1" dirty="0" smtClean="0"/>
          </a:p>
          <a:p>
            <a:pPr lvl="0">
              <a:buFont typeface="Wingdings" pitchFamily="2" charset="2"/>
              <a:buChar char="v"/>
            </a:pPr>
            <a:r>
              <a:rPr lang="ar-SA" b="1" dirty="0" smtClean="0"/>
              <a:t>الإفصاح والشفافية :</a:t>
            </a:r>
            <a:endParaRPr lang="en-US" b="1" dirty="0" smtClean="0"/>
          </a:p>
          <a:p>
            <a:r>
              <a:rPr lang="ar-SA" b="1" dirty="0" smtClean="0"/>
              <a:t>ينبغي على إطار </a:t>
            </a:r>
            <a:r>
              <a:rPr lang="ar-SA" b="1" dirty="0" err="1" smtClean="0"/>
              <a:t>حوكمة</a:t>
            </a:r>
            <a:r>
              <a:rPr lang="ar-SA" b="1" dirty="0" smtClean="0"/>
              <a:t> الشركات أن يضمن القيام بالإفصاح السليم وفي الوقت المناسب عن كافة الموضوعات الهامة المتعلقة بالشركة بما في ذلك المركز المالي وحقوق الملكية </a:t>
            </a:r>
            <a:r>
              <a:rPr lang="ar-SA" b="1" dirty="0" err="1" smtClean="0"/>
              <a:t>وحوكمة</a:t>
            </a:r>
            <a:r>
              <a:rPr lang="ar-SA" b="1" dirty="0" smtClean="0"/>
              <a:t> الشركات .</a:t>
            </a:r>
            <a:endParaRPr lang="en-US" b="1"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533400" y="762000"/>
            <a:ext cx="8077200" cy="5562600"/>
          </a:xfrm>
        </p:spPr>
        <p:txBody>
          <a:bodyPr>
            <a:normAutofit fontScale="92500" lnSpcReduction="10000"/>
          </a:bodyPr>
          <a:lstStyle/>
          <a:p>
            <a:pPr lvl="0">
              <a:buFont typeface="Wingdings" pitchFamily="2" charset="2"/>
              <a:buChar char="v"/>
            </a:pPr>
            <a:r>
              <a:rPr lang="ar-SA" b="1" dirty="0" smtClean="0"/>
              <a:t>مسؤوليات مجلس الإدارة :</a:t>
            </a:r>
            <a:endParaRPr lang="en-US" b="1" dirty="0" smtClean="0"/>
          </a:p>
          <a:p>
            <a:r>
              <a:rPr lang="ar-SA" b="1" dirty="0" smtClean="0"/>
              <a:t>ضمن إطار </a:t>
            </a:r>
            <a:r>
              <a:rPr lang="ar-SA" b="1" dirty="0" err="1" smtClean="0"/>
              <a:t>حوكمة</a:t>
            </a:r>
            <a:r>
              <a:rPr lang="ar-SA" b="1" dirty="0" smtClean="0"/>
              <a:t> الشركات لابد من ضمان التوجيه والإرشاد الاستراتيجي للشركة، والرقابة الفعالة لمجلس الإدارة على إدارة الشركة ومحاسبة مجلس الإدارة عن مسؤوليته أمام الشركة والمساهمين </a:t>
            </a:r>
            <a:endParaRPr lang="en-US" b="1" dirty="0" smtClean="0"/>
          </a:p>
          <a:p>
            <a:r>
              <a:rPr lang="ar-SA" b="1" dirty="0" smtClean="0"/>
              <a:t>ويقع على عاتق مجلس الإدارة القيام بوظائف رئيسية لكي يكون قادراً على ممارسة الحكم الموضوعي المستقل والمرتبطة بالشؤون المختلفة للشركة ومن أهم هذه الوظائف :</a:t>
            </a:r>
            <a:endParaRPr lang="en-US" b="1" dirty="0" smtClean="0"/>
          </a:p>
          <a:p>
            <a:pPr marL="514350" lvl="0" indent="-514350">
              <a:buFont typeface="+mj-lt"/>
              <a:buAutoNum type="arabicParenR"/>
            </a:pPr>
            <a:r>
              <a:rPr lang="ar-SA" b="1" dirty="0" smtClean="0"/>
              <a:t>استعراض وتوجيه إستراتيجية الشركة ،وخطط العمل الرئيسية وسياسة المخاطر ووضع الأهداف ومراقبة التنفيذ مع الإشراف على المصروفات الرأسمالية .</a:t>
            </a:r>
            <a:endParaRPr lang="en-US" b="1" dirty="0" smtClean="0"/>
          </a:p>
          <a:p>
            <a:pPr marL="514350" lvl="0" indent="-514350">
              <a:buFont typeface="+mj-lt"/>
              <a:buAutoNum type="arabicParenR"/>
            </a:pPr>
            <a:r>
              <a:rPr lang="ar-SA" b="1" dirty="0" smtClean="0"/>
              <a:t>الإشراف على فعالية ممارسات </a:t>
            </a:r>
            <a:r>
              <a:rPr lang="ar-SA" b="1" dirty="0" err="1" smtClean="0"/>
              <a:t>حوكمة</a:t>
            </a:r>
            <a:r>
              <a:rPr lang="ar-SA" b="1" dirty="0" smtClean="0"/>
              <a:t> الشركة وإجراء التغييرات إذا لزم الأمر</a:t>
            </a:r>
            <a:endParaRPr lang="en-US" b="1" dirty="0" smtClean="0"/>
          </a:p>
          <a:p>
            <a:pPr marL="514350" lvl="0" indent="-514350">
              <a:buFont typeface="+mj-lt"/>
              <a:buAutoNum type="arabicParenR"/>
            </a:pPr>
            <a:r>
              <a:rPr lang="ar-SA" b="1" dirty="0" smtClean="0"/>
              <a:t> إنشاء لجان مجلس الإدارة وتحديد صلاحياتها ومسؤولياتها بشكل دقيق ،وهذه اللجان تلعب دوراً كبيراً في مساعدة مجلس الإدارة على تأدية مسؤولياته بطريقة فعالة وناجحة .</a:t>
            </a:r>
            <a:endParaRPr lang="en-US" b="1" dirty="0" smtClean="0"/>
          </a:p>
          <a:p>
            <a:endParaRPr lang="ar-SA"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762000" y="685800"/>
            <a:ext cx="8077200" cy="5715000"/>
          </a:xfrm>
        </p:spPr>
        <p:txBody>
          <a:bodyPr>
            <a:normAutofit/>
          </a:bodyPr>
          <a:lstStyle/>
          <a:p>
            <a:pPr>
              <a:buFont typeface="Arial" pitchFamily="34" charset="0"/>
              <a:buChar char="•"/>
            </a:pPr>
            <a:r>
              <a:rPr lang="ar-SA" sz="2800" b="1" dirty="0" smtClean="0"/>
              <a:t>ونحن في سوريا أحوج ما نكون من أي وقت مضى لزيادة الاهتمام ونشر ثقافة أفضل حول موضوع الحوكمة وخاصة في ظل التغيرات والتحولات الاقتصادية التي يشهدها الاقتصاد الوطني ،وذلك ابتداء من التحول إلى نظام السوق الاجتماعي مروراً بالمراسيم والقوانين المتعلقة بإعادة هيكلة وآلية عمل القطاع المالي.</a:t>
            </a:r>
            <a:endParaRPr lang="en-US" sz="2800" b="1" dirty="0" smtClean="0"/>
          </a:p>
          <a:p>
            <a:r>
              <a:rPr lang="ar-SA" sz="2800" b="1" dirty="0" smtClean="0"/>
              <a:t>لذلك بات من الضروري التعاطي بجدية ووعي مع مفهوم الحوكمة وخلق الإطار المناسب لوضعه في حيز التطبيق لكونه أحد الوسائل المهمة في مواجهة التحديات التي وضعتها العولمة والاختلالات الكبيرة والمتراكمة في الاقتصاد السوري بشكل يرقى بسورية إلى مستوى التحدي الداخلي والخارجي الذي تواجهه ،ولاسيما في ظل استمرار الوضع الاقتصادي الراهن واستمرار تدني القدرة التنافسية لسوريا واستمرار تدنيها في سلم التنمية العالمية.</a:t>
            </a:r>
            <a:endParaRPr lang="en-US" sz="2800" b="1" dirty="0" smtClean="0"/>
          </a:p>
          <a:p>
            <a:endParaRPr lang="ar-SA"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762000" y="990600"/>
            <a:ext cx="7772400" cy="5105400"/>
          </a:xfrm>
        </p:spPr>
        <p:txBody>
          <a:bodyPr/>
          <a:lstStyle/>
          <a:p>
            <a:pPr>
              <a:buFont typeface="Wingdings" pitchFamily="2" charset="2"/>
              <a:buChar char="Ø"/>
            </a:pPr>
            <a:r>
              <a:rPr lang="ar-SA" b="1" dirty="0" smtClean="0"/>
              <a:t>والجدير بالذكر بأن هذه المبادئ ليست ملزمة ولا تهدف إلى تقديم وصفات جاهزة ،لكن الغرض منها أن تكون نقطة مرجعية يمكن للمشرعين وصناع القرار استخدامها عندما يقومون بوضع الأطر القانونية والإدارية والتنظيمية </a:t>
            </a:r>
            <a:r>
              <a:rPr lang="ar-SA" b="1" dirty="0" err="1" smtClean="0"/>
              <a:t>لحوكمة</a:t>
            </a:r>
            <a:r>
              <a:rPr lang="ar-SA" b="1" dirty="0" smtClean="0"/>
              <a:t> الشركات التي  تعكس ظروفهم الاقتصادية والاجتماعية والقانونية والثقافية الخاصة .</a:t>
            </a:r>
            <a:endParaRPr lang="en-US" b="1" dirty="0" smtClean="0"/>
          </a:p>
          <a:p>
            <a:pPr>
              <a:buFont typeface="Wingdings" pitchFamily="2" charset="2"/>
              <a:buChar char="Ø"/>
            </a:pPr>
            <a:r>
              <a:rPr lang="ar-SA" b="1" dirty="0" smtClean="0"/>
              <a:t>إن مبادئ </a:t>
            </a:r>
            <a:r>
              <a:rPr lang="ar-SA" b="1" dirty="0" err="1" smtClean="0"/>
              <a:t>حوكمة</a:t>
            </a:r>
            <a:r>
              <a:rPr lang="ar-SA" b="1" dirty="0" smtClean="0"/>
              <a:t> الشركات ستكون عديمة الجدوى ما لم يرافقها ما يلي: </a:t>
            </a:r>
            <a:endParaRPr lang="en-US" b="1" dirty="0" smtClean="0"/>
          </a:p>
          <a:p>
            <a:pPr marL="514350" lvl="0" indent="-514350">
              <a:buFont typeface="+mj-lt"/>
              <a:buAutoNum type="arabicParenR"/>
            </a:pPr>
            <a:r>
              <a:rPr lang="ar-SA" b="1" dirty="0" smtClean="0"/>
              <a:t>مجموعة من التشريعات والإجراءات والإصلاحات القانونية والقضائية والمصرفية والمالية والإدارية والإعلامية وغيرها .</a:t>
            </a:r>
            <a:endParaRPr lang="en-US" b="1" dirty="0" smtClean="0"/>
          </a:p>
          <a:p>
            <a:pPr marL="514350" lvl="0" indent="-514350">
              <a:buFont typeface="+mj-lt"/>
              <a:buAutoNum type="arabicParenR"/>
            </a:pPr>
            <a:r>
              <a:rPr lang="ar-SA" b="1" dirty="0" smtClean="0"/>
              <a:t>تكييف هذه المبادئ لتتلاءم وتتفق مع خصوصية وظروف كل دولة </a:t>
            </a:r>
            <a:r>
              <a:rPr lang="ar-SA" b="1" u="sng" dirty="0" smtClean="0"/>
              <a:t> </a:t>
            </a:r>
            <a:endParaRPr lang="en-US" b="1" dirty="0" smtClean="0"/>
          </a:p>
          <a:p>
            <a:pPr>
              <a:buNone/>
            </a:pPr>
            <a:r>
              <a:rPr lang="ar-SA" b="1" dirty="0" smtClean="0"/>
              <a:t> </a:t>
            </a:r>
            <a:endParaRPr lang="en-US" b="1" dirty="0" smtClean="0"/>
          </a:p>
          <a:p>
            <a:endParaRPr lang="ar-SA" dirty="0"/>
          </a:p>
        </p:txBody>
      </p:sp>
    </p:spTree>
  </p:cSld>
  <p:clrMapOvr>
    <a:masterClrMapping/>
  </p:clrMapOvr>
  <p:transition>
    <p:wipe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14400" y="762000"/>
            <a:ext cx="7848600" cy="5715000"/>
          </a:xfrm>
        </p:spPr>
        <p:txBody>
          <a:bodyPr>
            <a:normAutofit/>
          </a:bodyPr>
          <a:lstStyle/>
          <a:p>
            <a:r>
              <a:rPr lang="ar-SA" b="1" i="1" u="sng" dirty="0" smtClean="0"/>
              <a:t>مقومات </a:t>
            </a:r>
            <a:r>
              <a:rPr lang="ar-SA" b="1" i="1" u="sng" dirty="0" err="1" smtClean="0"/>
              <a:t>حوكمة</a:t>
            </a:r>
            <a:r>
              <a:rPr lang="ar-SA" b="1" i="1" u="sng" dirty="0" smtClean="0"/>
              <a:t> الشركات :    </a:t>
            </a:r>
            <a:endParaRPr lang="en-US" dirty="0" smtClean="0"/>
          </a:p>
          <a:p>
            <a:pPr lvl="0"/>
            <a:endParaRPr lang="ar-SA" dirty="0" smtClean="0"/>
          </a:p>
          <a:p>
            <a:pPr marL="514350" lvl="0" indent="-514350">
              <a:buFont typeface="+mj-lt"/>
              <a:buAutoNum type="arabicParenR"/>
            </a:pPr>
            <a:r>
              <a:rPr lang="ar-IQ" b="1" dirty="0" smtClean="0"/>
              <a:t>توفر القناعة الكاملة لدى إدارة المنظمات بقبول قواعد ومبادئ  </a:t>
            </a:r>
            <a:r>
              <a:rPr lang="ar-IQ" b="1" dirty="0" err="1" smtClean="0"/>
              <a:t>الحوكمة</a:t>
            </a:r>
            <a:r>
              <a:rPr lang="ar-IQ" b="1" dirty="0" smtClean="0"/>
              <a:t> وهذه القناعة مهمة وأساسية .</a:t>
            </a:r>
            <a:endParaRPr lang="en-US" b="1" dirty="0" smtClean="0"/>
          </a:p>
          <a:p>
            <a:pPr marL="514350" lvl="0" indent="-514350">
              <a:buFont typeface="+mj-lt"/>
              <a:buAutoNum type="arabicParenR"/>
            </a:pPr>
            <a:r>
              <a:rPr lang="ar-SA" b="1" dirty="0" smtClean="0"/>
              <a:t>توفر القوانين واللوائح الخاصة بضبط الأداء الإداري للوحدة الاقتصادية.</a:t>
            </a:r>
            <a:endParaRPr lang="en-US" b="1" dirty="0" smtClean="0"/>
          </a:p>
          <a:p>
            <a:pPr marL="514350" lvl="0" indent="-514350">
              <a:buFont typeface="+mj-lt"/>
              <a:buAutoNum type="arabicParenR"/>
            </a:pPr>
            <a:r>
              <a:rPr lang="ar-SA" b="1" dirty="0" smtClean="0"/>
              <a:t>وجود لجان أساسية – منها لجنة المراجعة – تابعة لمجلس الإدارة لمتابعة أداء الوحدة الاقتصادية.</a:t>
            </a:r>
            <a:endParaRPr lang="en-US" b="1" dirty="0" smtClean="0"/>
          </a:p>
          <a:p>
            <a:pPr marL="514350" lvl="0" indent="-514350">
              <a:buFont typeface="+mj-lt"/>
              <a:buAutoNum type="arabicParenR"/>
            </a:pPr>
            <a:r>
              <a:rPr lang="ar-SA" b="1" dirty="0" smtClean="0"/>
              <a:t>وضوح السلطات والمسؤوليات بالهيكل التنظيمي للوحدة الاقتصادية.</a:t>
            </a:r>
            <a:endParaRPr lang="en-US" b="1" dirty="0" smtClean="0"/>
          </a:p>
          <a:p>
            <a:pPr marL="514350" lvl="0" indent="-514350">
              <a:buFont typeface="+mj-lt"/>
              <a:buAutoNum type="arabicParenR"/>
            </a:pPr>
            <a:r>
              <a:rPr lang="ar-SA" b="1" dirty="0" smtClean="0"/>
              <a:t>فعالية نظام التقارير وقدرته على تحقيق الشفافية وتوفير المعلومات </a:t>
            </a:r>
            <a:endParaRPr lang="en-US" b="1" dirty="0" smtClean="0"/>
          </a:p>
          <a:p>
            <a:pPr marL="514350" lvl="0" indent="-514350">
              <a:buFont typeface="+mj-lt"/>
              <a:buAutoNum type="arabicParenR"/>
            </a:pPr>
            <a:r>
              <a:rPr lang="ar-SA" b="1" dirty="0" smtClean="0"/>
              <a:t>تعدد الجهات الرقابية على أداء الوحدة الاقتصادية. </a:t>
            </a:r>
            <a:endParaRPr lang="en-US" b="1" dirty="0" smtClean="0"/>
          </a:p>
          <a:p>
            <a:pPr>
              <a:buNone/>
            </a:pPr>
            <a:endParaRPr lang="ar-SA" dirty="0"/>
          </a:p>
        </p:txBody>
      </p:sp>
    </p:spTree>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762000"/>
            <a:ext cx="7848600" cy="5791200"/>
          </a:xfrm>
        </p:spPr>
        <p:txBody>
          <a:bodyPr>
            <a:normAutofit lnSpcReduction="10000"/>
          </a:bodyPr>
          <a:lstStyle/>
          <a:p>
            <a:pPr>
              <a:buNone/>
            </a:pPr>
            <a:r>
              <a:rPr lang="ar-SA" b="1" u="sng" dirty="0" smtClean="0"/>
              <a:t>  أهمية </a:t>
            </a:r>
            <a:r>
              <a:rPr lang="ar-SA" b="1" u="sng" dirty="0" err="1" smtClean="0"/>
              <a:t>حوكمة</a:t>
            </a:r>
            <a:r>
              <a:rPr lang="ar-SA" b="1" u="sng" dirty="0" smtClean="0"/>
              <a:t> الشركات بالنسبة للشركات العائلية </a:t>
            </a:r>
            <a:endParaRPr lang="en-US" dirty="0" smtClean="0"/>
          </a:p>
          <a:p>
            <a:r>
              <a:rPr lang="ar-SA" sz="2800" b="1" dirty="0" smtClean="0"/>
              <a:t>يقصد </a:t>
            </a:r>
            <a:r>
              <a:rPr lang="ar-SA" sz="2800" b="1" u="sng" dirty="0" smtClean="0"/>
              <a:t>بالشركات العائلية</a:t>
            </a:r>
            <a:r>
              <a:rPr lang="ar-SA" sz="2800" b="1" dirty="0" smtClean="0"/>
              <a:t> الشركات التي تملكها وتديرها عائلات اكتسبت شهرتها من الشركة نفسها أو بالعكس ،تنتشر الشركات العائلية بشكل واسع في كافة دول العالم وبصفة خاصة بين الشركات المتوسطة أو الصغيرة الحجم.</a:t>
            </a:r>
            <a:endParaRPr lang="en-US" sz="2800" b="1" dirty="0" smtClean="0"/>
          </a:p>
          <a:p>
            <a:r>
              <a:rPr lang="ar-SA" sz="2800" b="1" u="sng" dirty="0" smtClean="0"/>
              <a:t>الأهمية الاقتصادية للشركات العائلية </a:t>
            </a:r>
            <a:r>
              <a:rPr lang="ar-SA" sz="2800" b="1" dirty="0" smtClean="0"/>
              <a:t>:</a:t>
            </a:r>
            <a:endParaRPr lang="en-US" sz="2800" b="1" dirty="0" smtClean="0"/>
          </a:p>
          <a:p>
            <a:pPr>
              <a:buNone/>
            </a:pPr>
            <a:r>
              <a:rPr lang="ar-SA" sz="2800" dirty="0" smtClean="0"/>
              <a:t>  </a:t>
            </a:r>
            <a:r>
              <a:rPr lang="ar-SA" sz="2800" b="1" dirty="0" smtClean="0"/>
              <a:t>تمثل الشركات العائلية العصب الرئيسي لاستثمارات وأعمال القطاع الخاص في العالم ،فهي تمتص أعداد كبيرة من العمالة وتمد السوق بكميات كبيرة من المنتجات ،وتستوعب قدراً كبيراً من </a:t>
            </a:r>
            <a:r>
              <a:rPr lang="ar-SA" sz="2800" b="1" dirty="0" err="1" smtClean="0"/>
              <a:t>الادخارات</a:t>
            </a:r>
            <a:r>
              <a:rPr lang="ar-SA" sz="2800" b="1" dirty="0" smtClean="0"/>
              <a:t> الوطنية إضافة إلى أنها تسهم بجانب كبير من التجارة الخارجية وتشكل الشركات العائلية 85% من عدد الشركات المسجلة عالمياً وتمثل كذلك 35% ضمن أكبر 500 شركة عالمية .</a:t>
            </a:r>
            <a:endParaRPr lang="en-US" sz="2800" b="1" dirty="0" smtClean="0"/>
          </a:p>
          <a:p>
            <a:endParaRPr lang="en-US" dirty="0" smtClean="0"/>
          </a:p>
          <a:p>
            <a:pPr>
              <a:buNone/>
            </a:pPr>
            <a:endParaRPr lang="ar-SA" dirty="0"/>
          </a:p>
        </p:txBody>
      </p:sp>
    </p:spTree>
  </p:cSld>
  <p:clrMapOvr>
    <a:masterClrMapping/>
  </p:clrMapOvr>
  <p:transition>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685800"/>
            <a:ext cx="7848600" cy="5943600"/>
          </a:xfrm>
        </p:spPr>
        <p:txBody>
          <a:bodyPr>
            <a:normAutofit fontScale="77500" lnSpcReduction="20000"/>
          </a:bodyPr>
          <a:lstStyle/>
          <a:p>
            <a:pPr marL="880110" lvl="1" indent="-514350">
              <a:buNone/>
            </a:pPr>
            <a:endParaRPr lang="en-US" dirty="0" smtClean="0"/>
          </a:p>
          <a:p>
            <a:pPr>
              <a:buNone/>
            </a:pPr>
            <a:r>
              <a:rPr lang="ar-SA" sz="3100" b="1" u="sng" dirty="0" smtClean="0"/>
              <a:t>  التحديات التي تواجه الشركات العائلية</a:t>
            </a:r>
            <a:r>
              <a:rPr lang="ar-SA" sz="3100" b="1" dirty="0" smtClean="0"/>
              <a:t> :</a:t>
            </a:r>
            <a:endParaRPr lang="en-US" sz="3100" b="1" dirty="0" smtClean="0"/>
          </a:p>
          <a:p>
            <a:pPr>
              <a:buNone/>
            </a:pPr>
            <a:r>
              <a:rPr lang="ar-SA" b="1" dirty="0" smtClean="0"/>
              <a:t>   التحديات الداخلية </a:t>
            </a:r>
            <a:r>
              <a:rPr lang="ar-SA" dirty="0" smtClean="0"/>
              <a:t>:</a:t>
            </a:r>
            <a:endParaRPr lang="en-US" dirty="0" smtClean="0"/>
          </a:p>
          <a:p>
            <a:pPr marL="514350" lvl="0" indent="-514350">
              <a:buFont typeface="+mj-lt"/>
              <a:buAutoNum type="arabicParenR"/>
            </a:pPr>
            <a:r>
              <a:rPr lang="ar-SA" b="1" dirty="0" smtClean="0"/>
              <a:t>مشكلة انتقال الرئاسة بعد وفاة المؤسس وما يرافقها من التقسيم لتركة المؤسس وتغير نمط الملكية العائلية والصراع على السلطة والإدارة .</a:t>
            </a:r>
            <a:endParaRPr lang="en-US" b="1" dirty="0" smtClean="0"/>
          </a:p>
          <a:p>
            <a:pPr marL="514350" lvl="0" indent="-514350">
              <a:buFont typeface="+mj-lt"/>
              <a:buAutoNum type="arabicParenR"/>
            </a:pPr>
            <a:r>
              <a:rPr lang="ar-SA" b="1" dirty="0" smtClean="0"/>
              <a:t>ضعف التخطيط الاستراتيجي وعدم فصل الملكية عن الإدارة .</a:t>
            </a:r>
            <a:endParaRPr lang="en-US" b="1" dirty="0" smtClean="0"/>
          </a:p>
          <a:p>
            <a:pPr marL="514350" lvl="0" indent="-514350">
              <a:buFont typeface="+mj-lt"/>
              <a:buAutoNum type="arabicParenR"/>
            </a:pPr>
            <a:r>
              <a:rPr lang="ar-SA" b="1" dirty="0" smtClean="0"/>
              <a:t>تعيين الموظفين بناء على درجة قرابتهم لا بناء على درجة كفاءتهم وهو ما يعني تسرب الموظفين الممتازين إلى المنافسين .</a:t>
            </a:r>
            <a:endParaRPr lang="en-US" b="1" dirty="0" smtClean="0"/>
          </a:p>
          <a:p>
            <a:pPr marL="514350" lvl="0" indent="-514350">
              <a:buFont typeface="+mj-lt"/>
              <a:buAutoNum type="arabicParenR"/>
            </a:pPr>
            <a:r>
              <a:rPr lang="ar-SA" b="1" dirty="0" smtClean="0"/>
              <a:t>غياب روح المنافسة بين الموظفين الأقارب وسيادة روح المنازعة أو المؤامرة بدلاً منها </a:t>
            </a:r>
            <a:endParaRPr lang="en-US" b="1" dirty="0" smtClean="0"/>
          </a:p>
          <a:p>
            <a:pPr marL="514350" lvl="0" indent="-514350">
              <a:buFont typeface="+mj-lt"/>
              <a:buAutoNum type="arabicParenR"/>
            </a:pPr>
            <a:r>
              <a:rPr lang="ar-SA" b="1" dirty="0" smtClean="0"/>
              <a:t>تضطر الإدارة لقبول مستويات متدنية من الأداء والإنتاجية للموظفين الذين ينتمون للعائلة والذين يصعب توقيع الجزاءات عليهم .</a:t>
            </a:r>
            <a:endParaRPr lang="en-US" b="1" dirty="0" smtClean="0"/>
          </a:p>
          <a:p>
            <a:pPr>
              <a:buNone/>
            </a:pPr>
            <a:r>
              <a:rPr lang="ar-SA" b="1" dirty="0" smtClean="0"/>
              <a:t>  التحديات الخارجية :</a:t>
            </a:r>
            <a:endParaRPr lang="en-US" b="1" dirty="0" smtClean="0"/>
          </a:p>
          <a:p>
            <a:pPr marL="514350" lvl="0" indent="-514350">
              <a:buFont typeface="+mj-lt"/>
              <a:buAutoNum type="arabicParenR"/>
            </a:pPr>
            <a:r>
              <a:rPr lang="ar-SA" b="1" dirty="0" smtClean="0"/>
              <a:t>انخفاض حجم الإنفاق الحكومي وزيادة الاعتماد على القطاع الخاص في تحقيق التنمية .</a:t>
            </a:r>
            <a:endParaRPr lang="en-US" b="1" dirty="0" smtClean="0"/>
          </a:p>
          <a:p>
            <a:pPr marL="514350" lvl="0" indent="-514350">
              <a:buFont typeface="+mj-lt"/>
              <a:buAutoNum type="arabicParenR"/>
            </a:pPr>
            <a:r>
              <a:rPr lang="ar-SA" b="1" dirty="0" smtClean="0"/>
              <a:t>تحديات عصر العولمة وتضم :</a:t>
            </a:r>
            <a:endParaRPr lang="en-US" b="1" dirty="0" smtClean="0"/>
          </a:p>
          <a:p>
            <a:pPr lvl="0">
              <a:buFont typeface="Arial" pitchFamily="34" charset="0"/>
              <a:buChar char="•"/>
            </a:pPr>
            <a:r>
              <a:rPr lang="ar-SA" b="1" dirty="0" smtClean="0"/>
              <a:t>نظام اقتصادي عالمي جديد تزول من خلاله كافة أشكال الدعم والحماية ويتم الانتقال إلى الأسواق المفتوحة وظهور المنافسة الشرسة.</a:t>
            </a:r>
            <a:endParaRPr lang="en-US" b="1" dirty="0" smtClean="0"/>
          </a:p>
          <a:p>
            <a:pPr>
              <a:buFont typeface="Arial" pitchFamily="34" charset="0"/>
              <a:buChar char="•"/>
            </a:pPr>
            <a:r>
              <a:rPr lang="ar-SA" b="1" dirty="0" smtClean="0"/>
              <a:t>ثورة الاتصالات والمعلومات.</a:t>
            </a:r>
            <a:endParaRPr lang="en-US" b="1" dirty="0" smtClean="0"/>
          </a:p>
          <a:p>
            <a:pPr lvl="0">
              <a:buFont typeface="Arial" pitchFamily="34" charset="0"/>
              <a:buChar char="•"/>
            </a:pPr>
            <a:r>
              <a:rPr lang="ar-SA" b="1" dirty="0" smtClean="0"/>
              <a:t>التغيير والتحديث والتجديد والسرعة.</a:t>
            </a:r>
            <a:endParaRPr lang="en-US" b="1" dirty="0" smtClean="0"/>
          </a:p>
          <a:p>
            <a:pPr lvl="0">
              <a:buFont typeface="Arial" pitchFamily="34" charset="0"/>
              <a:buChar char="•"/>
            </a:pPr>
            <a:r>
              <a:rPr lang="ar-SA" b="1" dirty="0" smtClean="0"/>
              <a:t>الاستثمارات الأجنبية .</a:t>
            </a:r>
            <a:endParaRPr lang="en-US" b="1" dirty="0" smtClean="0"/>
          </a:p>
          <a:p>
            <a:endParaRPr lang="ar-SA" dirty="0"/>
          </a:p>
        </p:txBody>
      </p:sp>
    </p:spTree>
  </p:cSld>
  <p:clrMapOvr>
    <a:masterClrMapping/>
  </p:clrMapOvr>
  <p:transition>
    <p:pull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762000"/>
            <a:ext cx="7924800" cy="5867400"/>
          </a:xfrm>
        </p:spPr>
        <p:txBody>
          <a:bodyPr>
            <a:normAutofit fontScale="92500"/>
          </a:bodyPr>
          <a:lstStyle/>
          <a:p>
            <a:pPr>
              <a:buNone/>
            </a:pPr>
            <a:r>
              <a:rPr lang="ar-SA" b="1" u="sng" dirty="0" smtClean="0"/>
              <a:t> واقع الشركات العائلية في سوريا:</a:t>
            </a:r>
            <a:endParaRPr lang="en-US" b="1" dirty="0" smtClean="0"/>
          </a:p>
          <a:p>
            <a:r>
              <a:rPr lang="ar-SA" b="1" dirty="0" smtClean="0"/>
              <a:t>تعاني الشركات العائلية في سوريا من التحديات التي تعاني منها الشركات العائلية في معظم الدول ولاسيما الدول النامية والتي كانت تعتمد على نظام الاقتصاد الموجه والاعتماد على القطاع العام كمصدر رئيسي لتمويل الإنفاق الاستثماري.</a:t>
            </a:r>
            <a:endParaRPr lang="en-US" b="1" dirty="0" smtClean="0"/>
          </a:p>
          <a:p>
            <a:r>
              <a:rPr lang="ar-SA" b="1" dirty="0" smtClean="0"/>
              <a:t>وقد مرت الشركات العائلية في سوريا بثلاث مراحل ،الأولى هي مرحلة التخطيط الاشتراكي وقد استمرت لغاية 1970 ثم تم تعديلها بما سمي بالتعددية الاقتصادية وإشراك القطاع الخاص والتعاوني في عملية التنمية بالإضافة إلى القطاع العام والذي احتفظ بالدور القيادي في هذا المجال ،وأخيراً جاءت المرحلة الثالثة والتي نعيشها الآن وهي مرحلة الانتقال إلى اقتصاد السوق وزيادة الاعتماد على القطاع الخاص بشكل أكبر في عملية التنمية الاقتصادية ،</a:t>
            </a:r>
            <a:endParaRPr lang="en-US" b="1" dirty="0" smtClean="0"/>
          </a:p>
          <a:p>
            <a:r>
              <a:rPr lang="ar-SA" b="1" dirty="0" smtClean="0"/>
              <a:t>وقد ازدادت التحديات التي تواجهها الشركات العائلية والقطاع الخاص عموماً مع توجه الاقتصاد السوري نحو الانفتاح وتقليص الحماية والدعم ودخول منطقة التجارة الحرة العربية في مرحلة التحرير  الكامل في بداية 2005 .</a:t>
            </a:r>
            <a:endParaRPr lang="en-US" b="1" dirty="0" smtClean="0"/>
          </a:p>
          <a:p>
            <a:endParaRPr lang="ar-SA" dirty="0"/>
          </a:p>
        </p:txBody>
      </p:sp>
    </p:spTree>
  </p:cSld>
  <p:clrMapOvr>
    <a:masterClrMapping/>
  </p:clrMapOvr>
  <p:transition>
    <p:pull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14400" y="685800"/>
            <a:ext cx="8001000" cy="5638800"/>
          </a:xfrm>
        </p:spPr>
        <p:txBody>
          <a:bodyPr>
            <a:normAutofit/>
          </a:bodyPr>
          <a:lstStyle/>
          <a:p>
            <a:pPr>
              <a:buNone/>
            </a:pPr>
            <a:r>
              <a:rPr lang="ar-SA" b="1" u="sng" dirty="0" smtClean="0"/>
              <a:t> الخيارات المتاحة لمواجهة التحديات السابقة </a:t>
            </a:r>
            <a:r>
              <a:rPr lang="ar-SA" u="sng" dirty="0" smtClean="0"/>
              <a:t>:</a:t>
            </a:r>
            <a:endParaRPr lang="en-US" dirty="0" smtClean="0"/>
          </a:p>
          <a:p>
            <a:r>
              <a:rPr lang="ar-SA" b="1" dirty="0" smtClean="0"/>
              <a:t>إن ضمان استمرارية ونمو الشركات العائلية ومواجهة التحديات التي تواجهها مصلحة وطنية عامة ،وأي خلل في هذه الشركات يؤثر سلباً على حركة الاقتصاد وعلى العاملين فيها وعلى المستهلكين لمنتجاتها أو خدماتها .</a:t>
            </a:r>
            <a:endParaRPr lang="en-US" b="1" dirty="0" smtClean="0"/>
          </a:p>
          <a:p>
            <a:r>
              <a:rPr lang="ar-SA" b="1" dirty="0" smtClean="0"/>
              <a:t>لذلك فإن الشركات العائلية مطالبة بضرورة الاستعداد والتحصين الإيجابي من خلال إعادة النظر في سياستها وإدارتها وكامل أوضاعها ،لذلك تصدت المنظمات الدولية والإقليمية والعربية لموضوع الشركات العائلية وكيفية العمل على رفع مستوى أدائها وفق منظور معاصر من أجل تعزيز قدرتها على مواجهة التحديات المختلفة ،وقد تم عقد العديد من المؤتمرات والندوات حول موضوع الشركات العائلية ومدى أهمية إدخال </a:t>
            </a:r>
            <a:r>
              <a:rPr lang="ar-SA" b="1" dirty="0" err="1" smtClean="0"/>
              <a:t>الحوكمة</a:t>
            </a:r>
            <a:r>
              <a:rPr lang="ar-SA" b="1" dirty="0" smtClean="0"/>
              <a:t> في هذه الشركات .</a:t>
            </a:r>
            <a:endParaRPr lang="en-US" b="1" dirty="0" smtClean="0"/>
          </a:p>
          <a:p>
            <a:pPr>
              <a:buNone/>
            </a:pPr>
            <a:r>
              <a:rPr lang="en-US" dirty="0" smtClean="0"/>
              <a:t> </a:t>
            </a:r>
          </a:p>
          <a:p>
            <a:endParaRPr lang="ar-SA" dirty="0"/>
          </a:p>
        </p:txBody>
      </p:sp>
    </p:spTree>
  </p:cSld>
  <p:clrMapOvr>
    <a:masterClrMapping/>
  </p:clrMapOvr>
  <p:transition>
    <p:split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90600" y="838200"/>
            <a:ext cx="7696200" cy="5638800"/>
          </a:xfrm>
        </p:spPr>
        <p:txBody>
          <a:bodyPr>
            <a:normAutofit fontScale="92500" lnSpcReduction="10000"/>
          </a:bodyPr>
          <a:lstStyle/>
          <a:p>
            <a:pPr>
              <a:buNone/>
            </a:pPr>
            <a:r>
              <a:rPr lang="ar-SA" dirty="0" smtClean="0"/>
              <a:t>  </a:t>
            </a:r>
            <a:r>
              <a:rPr lang="ar-SA" sz="2800" b="1" dirty="0" smtClean="0"/>
              <a:t>ولكن نجد أن معظم الشركات العائلية لا تميل للاعتراف بأهمية تطبيق </a:t>
            </a:r>
            <a:r>
              <a:rPr lang="ar-SA" sz="2800" b="1" dirty="0" err="1" smtClean="0"/>
              <a:t>الحوكمة</a:t>
            </a:r>
            <a:r>
              <a:rPr lang="ar-SA" sz="2800" b="1" dirty="0" smtClean="0"/>
              <a:t> وذلك لعدة أسباب :</a:t>
            </a:r>
            <a:endParaRPr lang="en-US" sz="2800" b="1" dirty="0" smtClean="0"/>
          </a:p>
          <a:p>
            <a:pPr lvl="0"/>
            <a:r>
              <a:rPr lang="ar-SA" sz="2800" b="1" dirty="0" smtClean="0"/>
              <a:t>كشف بياناتها ووضعها وخططها بالنسبة للشركات المنافسة .</a:t>
            </a:r>
            <a:endParaRPr lang="en-US" sz="2800" b="1" dirty="0" smtClean="0"/>
          </a:p>
          <a:p>
            <a:pPr lvl="0"/>
            <a:r>
              <a:rPr lang="ar-SA" sz="2800" b="1" dirty="0" smtClean="0"/>
              <a:t>في بعض هذه الشركات نجد أن الأعراف والتمسك </a:t>
            </a:r>
            <a:r>
              <a:rPr lang="ar-SA" sz="2800" b="1" dirty="0" err="1" smtClean="0"/>
              <a:t>بها</a:t>
            </a:r>
            <a:r>
              <a:rPr lang="ar-SA" sz="2800" b="1" dirty="0" smtClean="0"/>
              <a:t> أهم بكثير من تطبيق </a:t>
            </a:r>
            <a:r>
              <a:rPr lang="ar-SA" sz="2800" b="1" dirty="0" err="1" smtClean="0"/>
              <a:t>حوكمة</a:t>
            </a:r>
            <a:r>
              <a:rPr lang="ar-SA" sz="2800" b="1" dirty="0" smtClean="0"/>
              <a:t> الشركات.</a:t>
            </a:r>
            <a:endParaRPr lang="en-US" sz="2800" b="1" dirty="0" smtClean="0"/>
          </a:p>
          <a:p>
            <a:pPr lvl="0"/>
            <a:r>
              <a:rPr lang="ar-SA" sz="2800" b="1" dirty="0" smtClean="0"/>
              <a:t>عدم تعيين أفراد من خارج العائلة في مراكز حساسة مما يؤثر على مركزهم الاجتماعي .</a:t>
            </a:r>
          </a:p>
          <a:p>
            <a:pPr lvl="0">
              <a:buNone/>
            </a:pPr>
            <a:endParaRPr lang="en-US" sz="2800" b="1" dirty="0" smtClean="0"/>
          </a:p>
          <a:p>
            <a:pPr>
              <a:buNone/>
            </a:pPr>
            <a:r>
              <a:rPr lang="ar-SA" sz="2800" b="1" dirty="0" smtClean="0"/>
              <a:t> </a:t>
            </a:r>
            <a:r>
              <a:rPr lang="ar-SA" b="1" dirty="0" smtClean="0"/>
              <a:t>وقد خلصت هذه المؤتمرات والندوات إلى وجود أربع خيارات لتطوير الشركات العائلية وهي :</a:t>
            </a:r>
            <a:endParaRPr lang="en-US" b="1" dirty="0" smtClean="0"/>
          </a:p>
          <a:p>
            <a:pPr lvl="0"/>
            <a:r>
              <a:rPr lang="ar-SA" b="1" dirty="0" smtClean="0"/>
              <a:t>إعادة هيكلة الشركة .</a:t>
            </a:r>
            <a:endParaRPr lang="en-US" b="1" dirty="0" smtClean="0"/>
          </a:p>
          <a:p>
            <a:pPr lvl="0"/>
            <a:r>
              <a:rPr lang="ar-SA" b="1" dirty="0" smtClean="0"/>
              <a:t>الاندماج مع الشركات المحلية .</a:t>
            </a:r>
            <a:endParaRPr lang="en-US" b="1" dirty="0" smtClean="0"/>
          </a:p>
          <a:p>
            <a:pPr lvl="0"/>
            <a:r>
              <a:rPr lang="ar-SA" b="1" dirty="0" smtClean="0"/>
              <a:t>التحالفات الإستراتيجية .</a:t>
            </a:r>
            <a:endParaRPr lang="en-US" b="1" dirty="0" smtClean="0"/>
          </a:p>
          <a:p>
            <a:pPr lvl="0"/>
            <a:r>
              <a:rPr lang="ar-SA" b="1" dirty="0" smtClean="0"/>
              <a:t>التحول إلى شركات مساهمة عامة .</a:t>
            </a:r>
            <a:endParaRPr lang="en-US" b="1" dirty="0" smtClean="0"/>
          </a:p>
          <a:p>
            <a:endParaRPr lang="en-US" dirty="0" smtClean="0"/>
          </a:p>
          <a:p>
            <a:endParaRPr lang="ar-SA" dirty="0"/>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304800" y="838200"/>
            <a:ext cx="8382000" cy="5562600"/>
          </a:xfrm>
        </p:spPr>
        <p:txBody>
          <a:bodyPr>
            <a:normAutofit/>
          </a:bodyPr>
          <a:lstStyle/>
          <a:p>
            <a:r>
              <a:rPr lang="ar-SA" sz="2800" b="1" u="sng" dirty="0" smtClean="0"/>
              <a:t>أولاً</a:t>
            </a:r>
            <a:r>
              <a:rPr lang="ar-SA" sz="2800" b="1" dirty="0" smtClean="0"/>
              <a:t>:  إعادة هيكلة الشركة أي إعادة النظر في التنظيم الداخلي للشركة بحيث يراعى هذا التنظيم ما يلي :الفصل بين الملكية والإدارة ،رسم الأهداف العامة والخطط الإستراتيجية للشركة ،تنمية مهارات القياديين بالعائلة واستقطاب الكفاءات المهنية،إدخال أعضاء من خارج العائلة في مجلس الإدارة،وضع نظام رقابة داخلية ووضوح خطوط السلطة والمسؤولية،الاهتمام بالشفافية وإيجاد أطر قانونية وإدارية ومالية متينة لضمان سلامة الأداء .</a:t>
            </a:r>
            <a:endParaRPr lang="en-US" sz="2800" b="1" dirty="0" smtClean="0"/>
          </a:p>
          <a:p>
            <a:r>
              <a:rPr lang="ar-SA" sz="2800" b="1" u="sng" dirty="0" smtClean="0"/>
              <a:t>ثانياً:</a:t>
            </a:r>
            <a:r>
              <a:rPr lang="ar-SA" sz="2800" b="1" dirty="0" smtClean="0"/>
              <a:t>  الاندماج مع الشركات المحلية ومن مزاياه إنشاء كيان أكبر قادر على المنافسة ،تنويع القاعدة الإنتاجية ،التطور التقني،تخفيض التكاليف نتيجة للاندماج.</a:t>
            </a:r>
            <a:endParaRPr lang="en-US" sz="2800" b="1" dirty="0" smtClean="0"/>
          </a:p>
          <a:p>
            <a:r>
              <a:rPr lang="ar-SA" sz="2800" b="1" u="sng" dirty="0" smtClean="0"/>
              <a:t>ثالثاً:</a:t>
            </a:r>
            <a:r>
              <a:rPr lang="ar-SA" sz="2800" b="1" dirty="0" smtClean="0"/>
              <a:t>  التحالفات الإستراتيجية .</a:t>
            </a:r>
            <a:endParaRPr lang="ar-SA" sz="2800" b="1" dirty="0"/>
          </a:p>
        </p:txBody>
      </p:sp>
    </p:spTree>
  </p:cSld>
  <p:clrMapOvr>
    <a:masterClrMapping/>
  </p:clrMapOvr>
  <p:transition>
    <p:wheel spokes="3"/>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381000" y="838200"/>
            <a:ext cx="8305800" cy="5791200"/>
          </a:xfrm>
        </p:spPr>
        <p:txBody>
          <a:bodyPr>
            <a:normAutofit fontScale="92500" lnSpcReduction="10000"/>
          </a:bodyPr>
          <a:lstStyle/>
          <a:p>
            <a:pPr>
              <a:buNone/>
            </a:pPr>
            <a:r>
              <a:rPr lang="ar-SA" b="1" u="sng" dirty="0" smtClean="0"/>
              <a:t> رابعاً</a:t>
            </a:r>
            <a:r>
              <a:rPr lang="ar-SA" b="1" dirty="0" smtClean="0"/>
              <a:t>:  التحول إلى شركات مساهمة عامة وهو من أهم الخيارات  المطروحة للمحافظة على استمرارية الشركات العائلية وأداء دورها في عملية التنمية الاقتصادية وصمودها أمام كافة التحديات ومن مزايا التحول إلى شركات مساهمة عامة :</a:t>
            </a:r>
            <a:endParaRPr lang="en-US" b="1" dirty="0" smtClean="0"/>
          </a:p>
          <a:p>
            <a:pPr marL="514350" lvl="0" indent="-514350">
              <a:buFont typeface="+mj-lt"/>
              <a:buAutoNum type="arabicParenR"/>
            </a:pPr>
            <a:r>
              <a:rPr lang="ar-SA" b="1" dirty="0" smtClean="0"/>
              <a:t>تجنب الانهيار عند غياب الجيل الأول من المؤسسين وانتقال الملكية إلى الورثة.</a:t>
            </a:r>
            <a:endParaRPr lang="en-US" b="1" dirty="0" smtClean="0"/>
          </a:p>
          <a:p>
            <a:pPr marL="514350" lvl="0" indent="-514350">
              <a:buFont typeface="+mj-lt"/>
              <a:buAutoNum type="arabicParenR"/>
            </a:pPr>
            <a:r>
              <a:rPr lang="ar-SA" b="1" dirty="0" smtClean="0"/>
              <a:t>تساعد في الحصول على التمويل بشروط ميسرة نسبياً تساعد على النمو من خلال القروض المصرفية مثلاً.</a:t>
            </a:r>
            <a:endParaRPr lang="en-US" b="1" dirty="0" smtClean="0"/>
          </a:p>
          <a:p>
            <a:pPr marL="514350" lvl="0" indent="-514350">
              <a:buFont typeface="+mj-lt"/>
              <a:buAutoNum type="arabicParenR"/>
            </a:pPr>
            <a:r>
              <a:rPr lang="ar-SA" b="1" dirty="0" smtClean="0"/>
              <a:t>تقليل نسبة الملكية الاحتكارية سواء للأفراد أو المجموعات المرتبطة كالعائلة في رأس مال الشركة.</a:t>
            </a:r>
            <a:endParaRPr lang="en-US" b="1" dirty="0" smtClean="0"/>
          </a:p>
          <a:p>
            <a:pPr marL="514350" lvl="0" indent="-514350">
              <a:buFont typeface="+mj-lt"/>
              <a:buAutoNum type="arabicParenR"/>
            </a:pPr>
            <a:r>
              <a:rPr lang="ar-SA" b="1" dirty="0" smtClean="0"/>
              <a:t>الارتقاء بمستوى الإفصاح والشفافية من خلال زيادة الإفصاح الدوري مما يساعد في تدعيم الوعي الاستثماري لحملة الأسهم والمستثمرين المحتملين إلى جانب الرقابة على أداء الشركات .</a:t>
            </a:r>
            <a:endParaRPr lang="en-US" b="1" dirty="0" smtClean="0"/>
          </a:p>
          <a:p>
            <a:pPr marL="514350" lvl="0" indent="-514350">
              <a:buFont typeface="+mj-lt"/>
              <a:buAutoNum type="arabicParenR"/>
            </a:pPr>
            <a:r>
              <a:rPr lang="ar-SA" b="1" dirty="0" smtClean="0"/>
              <a:t>تعزيز القدرة على مواجهة المصاعب والأزمات الاقتصادية الطارئة نتيجة توافر الخبرات والكفاءات الإدارية .</a:t>
            </a:r>
            <a:endParaRPr lang="en-US" b="1" dirty="0" smtClean="0"/>
          </a:p>
          <a:p>
            <a:pPr algn="ctr"/>
            <a:endParaRPr lang="ar-SA" dirty="0"/>
          </a:p>
        </p:txBody>
      </p:sp>
    </p:spTree>
  </p:cSld>
  <p:clrMapOvr>
    <a:masterClrMapping/>
  </p:clrMapOvr>
  <p:transition>
    <p:zoom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609600" y="685800"/>
            <a:ext cx="8229600" cy="5867400"/>
          </a:xfrm>
        </p:spPr>
        <p:txBody>
          <a:bodyPr>
            <a:normAutofit lnSpcReduction="10000"/>
          </a:bodyPr>
          <a:lstStyle/>
          <a:p>
            <a:pPr>
              <a:buNone/>
            </a:pPr>
            <a:r>
              <a:rPr lang="ar-SA" b="1" u="sng" dirty="0" smtClean="0"/>
              <a:t> </a:t>
            </a:r>
            <a:r>
              <a:rPr lang="ar-SA" b="1" dirty="0" smtClean="0"/>
              <a:t>من هذه المؤتمرات المؤتمر الذي جرى في 15/11/2009 في فندق </a:t>
            </a:r>
            <a:r>
              <a:rPr lang="ar-SA" b="1" dirty="0" err="1" smtClean="0"/>
              <a:t>الشيراتون</a:t>
            </a:r>
            <a:r>
              <a:rPr lang="ar-SA" b="1" dirty="0" smtClean="0"/>
              <a:t> بدمشق تحت عنوان </a:t>
            </a:r>
            <a:r>
              <a:rPr lang="ar-SA" b="1" i="1" u="sng" dirty="0" smtClean="0"/>
              <a:t>"العلاقات العائلية والإدارة الرشيدة ”</a:t>
            </a:r>
          </a:p>
          <a:p>
            <a:pPr>
              <a:buNone/>
            </a:pPr>
            <a:endParaRPr lang="ar-SA" b="1" i="1" dirty="0" smtClean="0"/>
          </a:p>
          <a:p>
            <a:r>
              <a:rPr lang="ar-SA" b="1" dirty="0" smtClean="0"/>
              <a:t>قال الدكتور عامر حسني لطفي وزير الاقتصاد والتجارة السابق بأن الشركات العائلية تلعب دوراً كبيراً في الاقتصاد العالمي وتعتبر الشكل السائد لمنظمات الأعمال حول العالم إذ تبين الإحصائيات أن 30%فقط من الشركات العائلية تنتقل إلى الجيل الثاني(الأبناء) وأن 10% فقط تنتقل للجيل الثالث(الأحفاد) ،هذا يعني أن الاقتصاد كله في خطر نتيجة انهيار مثل هذه الشركات وهذا يتطلب إيجاد طرق وأساليب تضمن </a:t>
            </a:r>
            <a:r>
              <a:rPr lang="ar-SA" b="1" dirty="0" err="1" smtClean="0"/>
              <a:t>استمراريتها</a:t>
            </a:r>
            <a:r>
              <a:rPr lang="ar-SA" b="1" dirty="0" smtClean="0"/>
              <a:t> وانتقالها من جيل إلى أخر ،</a:t>
            </a:r>
            <a:endParaRPr lang="en-US" b="1" dirty="0" smtClean="0"/>
          </a:p>
          <a:p>
            <a:r>
              <a:rPr lang="ar-SA" b="1" dirty="0" smtClean="0"/>
              <a:t>كما أضاف </a:t>
            </a:r>
            <a:r>
              <a:rPr lang="ar-SA" b="1" dirty="0" err="1" smtClean="0"/>
              <a:t>د</a:t>
            </a:r>
            <a:r>
              <a:rPr lang="ar-SA" b="1" dirty="0" smtClean="0"/>
              <a:t>.لطفي أنه نظراً لأهمية توفير الأطر القانونية والتشريعية التي تشجع الشركات العائلية على التحول من مؤسسات فردية إلى شركات مساهمة عامة تطرح أسهمها على الاكتتاب العام صدر المرسوم التشريعي رقم /61/ لعام 2007 الذي شجع على تحول المؤسسات الفردية والشركات إلى أشكال قانونية جديدة وإعادة تقويم أصولها الثابتة .</a:t>
            </a:r>
            <a:endParaRPr lang="en-US" b="1" dirty="0" smtClean="0"/>
          </a:p>
          <a:p>
            <a:pPr>
              <a:buNone/>
            </a:pPr>
            <a:endParaRPr lang="ar-SA"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381000" y="838200"/>
            <a:ext cx="8458200" cy="5638800"/>
          </a:xfrm>
        </p:spPr>
        <p:txBody>
          <a:bodyPr>
            <a:normAutofit/>
          </a:bodyPr>
          <a:lstStyle/>
          <a:p>
            <a:r>
              <a:rPr lang="ar-SA" sz="2800" b="1" i="1" u="sng" dirty="0" smtClean="0"/>
              <a:t>مشكلة البحث:</a:t>
            </a:r>
            <a:r>
              <a:rPr lang="ar-SA" sz="2800" dirty="0" smtClean="0"/>
              <a:t> </a:t>
            </a:r>
          </a:p>
          <a:p>
            <a:pPr>
              <a:buNone/>
            </a:pPr>
            <a:endParaRPr lang="ar-SA" sz="2800" dirty="0" smtClean="0"/>
          </a:p>
          <a:p>
            <a:pPr>
              <a:buNone/>
            </a:pPr>
            <a:r>
              <a:rPr lang="ar-SA" sz="2800" dirty="0" smtClean="0"/>
              <a:t>   </a:t>
            </a:r>
            <a:r>
              <a:rPr lang="ar-SA" sz="2800" b="1" dirty="0" smtClean="0"/>
              <a:t>تعاني معظم المؤسسات والشركات السورية من قلة تطبيق قواعد ومعايير </a:t>
            </a:r>
            <a:r>
              <a:rPr lang="ar-SA" sz="2800" b="1" dirty="0" err="1" smtClean="0"/>
              <a:t>الحوكمة</a:t>
            </a:r>
            <a:r>
              <a:rPr lang="ar-SA" sz="2800" b="1" dirty="0" smtClean="0"/>
              <a:t> في ممارسة نشاطاتها الاقتصادية وحتى في حال تطبيقها فهي معرضة باحتمال كبير للفشل وذلك لأن معظم المشاريع في سوريا مؤسسات فردية أو شركات عائلية تفتقد الإطار الملائم لتطبيقات </a:t>
            </a:r>
            <a:r>
              <a:rPr lang="ar-SA" sz="2800" b="1" dirty="0" err="1" smtClean="0"/>
              <a:t>الحوكمة</a:t>
            </a:r>
            <a:r>
              <a:rPr lang="ar-SA" sz="2800" b="1" dirty="0" smtClean="0"/>
              <a:t> على عكس الشركات المساهمة التي نعاني من قلة عددها في سوريا ،بالإضافة إلى ذلك  إن معظم قواعد ومعايير </a:t>
            </a:r>
            <a:r>
              <a:rPr lang="ar-SA" sz="2800" b="1" dirty="0" err="1" smtClean="0"/>
              <a:t>الحوكمة</a:t>
            </a:r>
            <a:r>
              <a:rPr lang="ar-SA" sz="2800" b="1" dirty="0" smtClean="0"/>
              <a:t> في سوريا تتواجد في نسيج من القوانين ولاسيما تلك المنظمة للنشاط الاقتصادي ولكن نقطة الضعف التي تعاني منها سوريا ليس التشريع بحد ذاته وإنما التراخي في تطبيق هذا القانون .  </a:t>
            </a:r>
            <a:endParaRPr lang="en-US" sz="2800" b="1" dirty="0" smtClean="0"/>
          </a:p>
          <a:p>
            <a:pPr>
              <a:buNone/>
            </a:pPr>
            <a:endParaRPr lang="en-US" sz="2800" dirty="0" smtClean="0"/>
          </a:p>
          <a:p>
            <a:pPr>
              <a:buNone/>
            </a:pPr>
            <a:endParaRPr lang="ar-SA" sz="28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381000" y="685800"/>
            <a:ext cx="8382000" cy="5943600"/>
          </a:xfrm>
        </p:spPr>
        <p:txBody>
          <a:bodyPr>
            <a:normAutofit fontScale="92500"/>
          </a:bodyPr>
          <a:lstStyle/>
          <a:p>
            <a:r>
              <a:rPr lang="ar-SA" b="1" u="sng" dirty="0" err="1" smtClean="0"/>
              <a:t>حوكمة</a:t>
            </a:r>
            <a:r>
              <a:rPr lang="ar-SA" b="1" u="sng" dirty="0" smtClean="0"/>
              <a:t> الشركات في سوريا : </a:t>
            </a:r>
            <a:endParaRPr lang="en-US" dirty="0" smtClean="0"/>
          </a:p>
          <a:p>
            <a:r>
              <a:rPr lang="ar-SA" b="1" dirty="0" smtClean="0"/>
              <a:t>قبل الحديث عن التجربة السورية في مجال </a:t>
            </a:r>
            <a:r>
              <a:rPr lang="ar-SA" b="1" dirty="0" err="1" smtClean="0"/>
              <a:t>حوكمة</a:t>
            </a:r>
            <a:r>
              <a:rPr lang="ar-SA" b="1" dirty="0" smtClean="0"/>
              <a:t> الشركات لابد من التمييز بين المعنى المحدود النطاق </a:t>
            </a:r>
            <a:r>
              <a:rPr lang="ar-SA" b="1" dirty="0" err="1" smtClean="0"/>
              <a:t>للحوكمة</a:t>
            </a:r>
            <a:r>
              <a:rPr lang="ar-SA" b="1" dirty="0" smtClean="0"/>
              <a:t> والمعنى الأخر الواسع النطاق </a:t>
            </a:r>
            <a:r>
              <a:rPr lang="ar-SA" b="1" dirty="0" err="1" smtClean="0"/>
              <a:t>والأشمل</a:t>
            </a:r>
            <a:r>
              <a:rPr lang="ar-SA" b="1" dirty="0" smtClean="0"/>
              <a:t> ، </a:t>
            </a:r>
            <a:r>
              <a:rPr lang="ar-SA" b="1" dirty="0" err="1" smtClean="0"/>
              <a:t>فالحوكمة</a:t>
            </a:r>
            <a:r>
              <a:rPr lang="ar-SA" b="1" dirty="0" smtClean="0"/>
              <a:t> ما هي إلا مجموعة متكاملة من المعايير التي يجب أن تراعى على مستوى الشركات (المعايير الداخلية) من جهة وعلى مستوى الاقتصاد والحكومة (المعايير الخارجية) من جهة أخرى .</a:t>
            </a:r>
            <a:endParaRPr lang="en-US" b="1" dirty="0" smtClean="0"/>
          </a:p>
          <a:p>
            <a:r>
              <a:rPr lang="ar-SA" b="1" dirty="0" smtClean="0"/>
              <a:t>إن المعايير الداخلية تشير إلى القواعد والأسس التي تحدد كيفية اتخاذ القرارات وتوزيع السلطات داخل الشركة بين مجلس الإدارة والمديرين التنفيذيين بما يؤدي إلى تقليل التعارض بين مصالح تلك الأطراف، وهذه المعايير غير مطبقة بفعالية في معظم إذا لم يكن في كافة الشركات السورية .</a:t>
            </a:r>
            <a:endParaRPr lang="en-US" b="1" dirty="0" smtClean="0"/>
          </a:p>
          <a:p>
            <a:r>
              <a:rPr lang="ar-SA" b="1" dirty="0" smtClean="0"/>
              <a:t>أما المفهوم الواسع </a:t>
            </a:r>
            <a:r>
              <a:rPr lang="ar-SA" b="1" dirty="0" err="1" smtClean="0"/>
              <a:t>للحوكمة</a:t>
            </a:r>
            <a:r>
              <a:rPr lang="ar-SA" b="1" dirty="0" smtClean="0"/>
              <a:t> يتمثل بالمعايير الخارجية التي تتضمن القوانين المنظمة للنشاط الاقتصادي كقانون سوق المال وقانون الشركات والإفلاس وتنظيم المنافسة بالإضافة إلى كفاءة البنوك وأسواق المال في توفير التمويل اللازم للمشروعات وكفاءة الأجهزة الرقابية (هيئة سوق المال) في فرض وإحكام الرقابة على الشركات </a:t>
            </a:r>
            <a:endParaRPr lang="en-US" b="1" dirty="0" smtClean="0"/>
          </a:p>
        </p:txBody>
      </p:sp>
    </p:spTree>
  </p:cSld>
  <p:clrMapOvr>
    <a:masterClrMapping/>
  </p:clrMapOvr>
  <p:transition>
    <p:spli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14400" y="762000"/>
            <a:ext cx="7848600" cy="5562600"/>
          </a:xfrm>
        </p:spPr>
        <p:txBody>
          <a:bodyPr>
            <a:normAutofit lnSpcReduction="10000"/>
          </a:bodyPr>
          <a:lstStyle/>
          <a:p>
            <a:r>
              <a:rPr lang="ar-SA" b="1" dirty="0" smtClean="0"/>
              <a:t>يمكن قراءة </a:t>
            </a:r>
            <a:r>
              <a:rPr lang="ar-SA" b="1" dirty="0" err="1" smtClean="0"/>
              <a:t>حوكمة</a:t>
            </a:r>
            <a:r>
              <a:rPr lang="ar-SA" b="1" dirty="0" smtClean="0"/>
              <a:t> الشركات في سوريا من خلال عدد من القوانين والمراسيم الصادرة خلال السنوات القليلة الماضية والمتعلقة بإعادة هيكلة وتحديد آلية عمل قطاع الأعمال في سوريا فهذه التشريعات وغيرها من القوانين والإجراءات والإصلاحات ستساهم إلى حد ما في إرساء البنية التحتية المنظمة للأعمال والتي تشكل بدورها الإطار الملائم لتطبيق مبادئ </a:t>
            </a:r>
            <a:r>
              <a:rPr lang="ar-SA" b="1" dirty="0" err="1" smtClean="0"/>
              <a:t>حوكمة</a:t>
            </a:r>
            <a:r>
              <a:rPr lang="ar-SA" b="1" dirty="0" smtClean="0"/>
              <a:t> الشركات . </a:t>
            </a:r>
            <a:endParaRPr lang="en-US" b="1" dirty="0" smtClean="0"/>
          </a:p>
          <a:p>
            <a:r>
              <a:rPr lang="ar-SA" b="1" dirty="0" smtClean="0"/>
              <a:t>يعتبر القانون رقم /22/ لعام 2005 الذي قضى بإحداث جهة ناظمة تسمى </a:t>
            </a:r>
            <a:r>
              <a:rPr lang="ar-SA" b="1" u="sng" dirty="0" smtClean="0"/>
              <a:t>هيئة الأوراق والأسواق المالية السورية</a:t>
            </a:r>
            <a:r>
              <a:rPr lang="ar-SA" b="1" dirty="0" smtClean="0"/>
              <a:t> خطوة أساسية في تطوير وإرساء قواعد </a:t>
            </a:r>
            <a:r>
              <a:rPr lang="ar-SA" b="1" dirty="0" err="1" smtClean="0"/>
              <a:t>حوكمة</a:t>
            </a:r>
            <a:r>
              <a:rPr lang="ar-SA" b="1" dirty="0" smtClean="0"/>
              <a:t> الشركات في سوريا حيث ستتولى هذه الهيئة الإشراف والمراقبة على سوق رأس المال وعلى الشركات والمؤسسات المرتبطة بالسوق ،إن قانون الهيئة هذا يضمن تحقيق العدالة والكفاءة والشفافية ويحمي المواطنين والمستثمرين في الأوراق المالية من الممارسات غير العادلة أو غير السليمة أو التي تنطوي على احتيال أو غش أو تدليس أو تلاعب  وذلك من خلال الوظائف التالية الملقاة على عاتق الهيئة وهي :</a:t>
            </a:r>
            <a:endParaRPr lang="en-US" b="1" dirty="0" smtClean="0"/>
          </a:p>
          <a:p>
            <a:pPr>
              <a:buFont typeface="Arial" pitchFamily="34" charset="0"/>
              <a:buChar char="•"/>
            </a:pPr>
            <a:endParaRPr lang="ar-SA" dirty="0"/>
          </a:p>
        </p:txBody>
      </p:sp>
    </p:spTree>
  </p:cSld>
  <p:clrMapOvr>
    <a:masterClrMapping/>
  </p:clrMapOvr>
  <p:transition>
    <p:pull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762000" y="914400"/>
            <a:ext cx="8077200" cy="5638800"/>
          </a:xfrm>
        </p:spPr>
        <p:txBody>
          <a:bodyPr>
            <a:normAutofit fontScale="92500" lnSpcReduction="10000"/>
          </a:bodyPr>
          <a:lstStyle/>
          <a:p>
            <a:pPr lvl="0">
              <a:buFont typeface="Wingdings" pitchFamily="2" charset="2"/>
              <a:buChar char="ü"/>
            </a:pPr>
            <a:r>
              <a:rPr lang="ar-SA" b="1" dirty="0" smtClean="0"/>
              <a:t>تنظيم ومراقبة الإفصاح الكامل عن المعلومات المتعلقة بالأوراق المالية .</a:t>
            </a:r>
            <a:endParaRPr lang="en-US" b="1" dirty="0" smtClean="0"/>
          </a:p>
          <a:p>
            <a:pPr lvl="0">
              <a:buFont typeface="Wingdings" pitchFamily="2" charset="2"/>
              <a:buChar char="ü"/>
            </a:pPr>
            <a:r>
              <a:rPr lang="ar-SA" b="1" dirty="0" smtClean="0"/>
              <a:t>تنظيم ومراقبة إصدار الأوراق المالية والتعامل </a:t>
            </a:r>
            <a:r>
              <a:rPr lang="ar-SA" b="1" dirty="0" err="1" smtClean="0"/>
              <a:t>بها</a:t>
            </a:r>
            <a:r>
              <a:rPr lang="ar-SA" b="1" dirty="0" smtClean="0"/>
              <a:t> .</a:t>
            </a:r>
            <a:endParaRPr lang="en-US" b="1" dirty="0" smtClean="0"/>
          </a:p>
          <a:p>
            <a:pPr lvl="0">
              <a:buFont typeface="Wingdings" pitchFamily="2" charset="2"/>
              <a:buChar char="ü"/>
            </a:pPr>
            <a:r>
              <a:rPr lang="ar-SA" b="1" dirty="0" smtClean="0"/>
              <a:t>تنظيم ومراقبة أعمال ونشاطات الجهات الخاضعة لرقابة الهيئة وإشرافها.</a:t>
            </a:r>
            <a:endParaRPr lang="en-US" b="1" dirty="0" smtClean="0"/>
          </a:p>
          <a:p>
            <a:pPr lvl="0">
              <a:buFont typeface="Wingdings" pitchFamily="2" charset="2"/>
              <a:buChar char="ü"/>
            </a:pPr>
            <a:r>
              <a:rPr lang="ar-SA" b="1" dirty="0" smtClean="0"/>
              <a:t>مراقبة الأسواق المالية .</a:t>
            </a:r>
            <a:endParaRPr lang="en-US" b="1" dirty="0" smtClean="0"/>
          </a:p>
          <a:p>
            <a:r>
              <a:rPr lang="ar-SA" b="1" dirty="0" smtClean="0"/>
              <a:t>كما أن </a:t>
            </a:r>
            <a:r>
              <a:rPr lang="ar-SA" b="1" u="sng" dirty="0" smtClean="0"/>
              <a:t>قانون سوق الأوراق المالية</a:t>
            </a:r>
            <a:r>
              <a:rPr lang="ar-SA" b="1" dirty="0" smtClean="0"/>
              <a:t>  عام 2006 الذي يقضي بإنشاء سوق لتداول الأوراق المالية تسمى سوق دمشق للأوراق المالية، ما هي إلا خطوة أخرى لاستكمال البنية التشريعية اللازمة لتطبيقات </a:t>
            </a:r>
            <a:r>
              <a:rPr lang="ar-SA" b="1" dirty="0" err="1" smtClean="0"/>
              <a:t>حوكمة</a:t>
            </a:r>
            <a:r>
              <a:rPr lang="ar-SA" b="1" dirty="0" smtClean="0"/>
              <a:t> الشركات،وبموجب هذا القانون يمكن تنظيم جميع العمليات المتعلقة بإصدار وطرح وتداول وتسوية وانتقال ملكية الأوراق المالية وذلك من خلال قيام السوق بالمهام التالية :</a:t>
            </a:r>
            <a:endParaRPr lang="en-US" b="1" dirty="0" smtClean="0"/>
          </a:p>
          <a:p>
            <a:pPr lvl="0">
              <a:buFont typeface="Courier New" pitchFamily="49" charset="0"/>
              <a:buChar char="o"/>
            </a:pPr>
            <a:r>
              <a:rPr lang="ar-SA" b="1" dirty="0" smtClean="0"/>
              <a:t>وضع وتطبيق الإجراءات وأساليب العمل الكفيلة بضمان تداول كفؤ وشفاف وتوفير آليات عمل وأنظمة متطورة .</a:t>
            </a:r>
            <a:endParaRPr lang="en-US" b="1" dirty="0" smtClean="0"/>
          </a:p>
          <a:p>
            <a:pPr lvl="0">
              <a:buFont typeface="Courier New" pitchFamily="49" charset="0"/>
              <a:buChar char="o"/>
            </a:pPr>
            <a:r>
              <a:rPr lang="ar-SA" b="1" dirty="0" smtClean="0"/>
              <a:t>التأكد من عدالة متطلبات الإدراج وكفايتها وشفافيتها وتطبيق قواعد التداول السليم وتوفير المعلومات الصحيحة عن الأوراق المالية المدرجة في السوق .</a:t>
            </a:r>
            <a:endParaRPr lang="en-US" b="1" dirty="0" smtClean="0"/>
          </a:p>
          <a:p>
            <a:endParaRPr lang="ar-SA" dirty="0"/>
          </a:p>
        </p:txBody>
      </p:sp>
    </p:spTree>
  </p:cSld>
  <p:clrMapOvr>
    <a:masterClrMapping/>
  </p:clrMapOvr>
  <p:transition>
    <p:pull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914400"/>
            <a:ext cx="7924800" cy="5105400"/>
          </a:xfrm>
        </p:spPr>
        <p:txBody>
          <a:bodyPr/>
          <a:lstStyle/>
          <a:p>
            <a:pPr lvl="0">
              <a:buFont typeface="Courier New" pitchFamily="49" charset="0"/>
              <a:buChar char="o"/>
            </a:pPr>
            <a:r>
              <a:rPr lang="ar-SA" b="1" dirty="0" smtClean="0"/>
              <a:t>إعداد التقارير ونشر المعلومات والمؤشرات عن أداء ونشاط السوق.</a:t>
            </a:r>
            <a:endParaRPr lang="en-US" b="1" dirty="0" smtClean="0"/>
          </a:p>
          <a:p>
            <a:pPr lvl="0">
              <a:buFont typeface="Courier New" pitchFamily="49" charset="0"/>
              <a:buChar char="o"/>
            </a:pPr>
            <a:r>
              <a:rPr lang="ar-SA" b="1" dirty="0" smtClean="0"/>
              <a:t>وضع معايير مهنية لشركات الخدمات والوساطة المالية المرخص لها ومعتمديهم تطبيقها في السوق وكذلك معايير التدريب والخبرة لأعضائها .</a:t>
            </a:r>
            <a:endParaRPr lang="en-US" b="1" dirty="0" smtClean="0"/>
          </a:p>
          <a:p>
            <a:pPr lvl="0">
              <a:buFont typeface="Courier New" pitchFamily="49" charset="0"/>
              <a:buChar char="o"/>
            </a:pPr>
            <a:r>
              <a:rPr lang="ar-SA" b="1" dirty="0" smtClean="0"/>
              <a:t>التحقق من قوة ومتانة الأوضاع المالية لشركات الخدمات والوساطة المالية من خلال المراجعة الدورية لمدى التزامها بمعايير كفاية رأس المال ووضع الترتيبات المناسبة لحماية الأموال والأوراق المالية المودعة لدى هذه الشركات .</a:t>
            </a:r>
            <a:endParaRPr lang="en-US" b="1" dirty="0" smtClean="0"/>
          </a:p>
          <a:p>
            <a:pPr lvl="0">
              <a:buFont typeface="Courier New" pitchFamily="49" charset="0"/>
              <a:buChar char="o"/>
            </a:pPr>
            <a:r>
              <a:rPr lang="ar-SA" b="1" dirty="0" smtClean="0"/>
              <a:t>إقامة علاقات تعاون مع الأسواق والبورصات والمنظمات الإقليمية والدولية ذات العلاقة .</a:t>
            </a:r>
            <a:endParaRPr lang="en-US" b="1" dirty="0" smtClean="0"/>
          </a:p>
          <a:p>
            <a:endParaRPr lang="ar-SA" dirty="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14400" y="838200"/>
            <a:ext cx="7848600" cy="5486400"/>
          </a:xfrm>
        </p:spPr>
        <p:txBody>
          <a:bodyPr/>
          <a:lstStyle/>
          <a:p>
            <a:r>
              <a:rPr lang="ar-SA" b="1" dirty="0" smtClean="0"/>
              <a:t>كذلك صدر المرسوم التشريعي رقم /61/ عام 2007 والمتعلق بإعادة تقويم الأصول الثابتة لأي مؤسسة فردية أو شركة ،والغاية الأساسية من إصدار هذا المرسوم تتمثل في تشجيع المؤسسات الفردية أو الشركات العائلية بالتحول إلى شركات مساهمة والتي تعتبر أقل عرضة لحالات الفشل في تطبيق مبادئ </a:t>
            </a:r>
            <a:r>
              <a:rPr lang="ar-SA" b="1" dirty="0" err="1" smtClean="0"/>
              <a:t>الحوكمة</a:t>
            </a:r>
            <a:r>
              <a:rPr lang="ar-SA" b="1" dirty="0" smtClean="0"/>
              <a:t> وذلك على عكس المؤسسات الفردية أو العائلية التي تنحصر فيها الملكية أو السيطرة في عدد صغير من الأفراد أو العائلات .</a:t>
            </a:r>
            <a:endParaRPr lang="en-US" b="1" dirty="0" smtClean="0"/>
          </a:p>
          <a:p>
            <a:r>
              <a:rPr lang="ar-SA" b="1" dirty="0" smtClean="0"/>
              <a:t>إن أهم ما يميز الشركات المساهمة تشتت الملكية بين عدد كبير من المالكين واعتمادها على أعضاء مجلس إدارة مستقلين في مراقبة ومراجعة سلوك الإدارة وتقييم أدائها وحماية حقوق المساهمين وبالتالي فهي تعتمد على أنظمة ملكية أكثر قابلية للمساءلة والمحاسبة وأقل عرضة للفساد .</a:t>
            </a:r>
            <a:endParaRPr lang="en-US" b="1" dirty="0" smtClean="0"/>
          </a:p>
          <a:p>
            <a:endParaRPr lang="ar-SA" dirty="0"/>
          </a:p>
        </p:txBody>
      </p:sp>
    </p:spTree>
  </p:cSld>
  <p:clrMapOvr>
    <a:masterClrMapping/>
  </p:clrMapOvr>
  <p:transition>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381000" y="990600"/>
            <a:ext cx="8153400" cy="5410200"/>
          </a:xfrm>
        </p:spPr>
        <p:txBody>
          <a:bodyPr>
            <a:normAutofit/>
          </a:bodyPr>
          <a:lstStyle/>
          <a:p>
            <a:r>
              <a:rPr lang="ar-SA" b="1" dirty="0" smtClean="0"/>
              <a:t>ولعل القانون الأهم ضمن هذه القوانين الهامة هو قانون الشركات الجديد الصادر في 13/3/2008 الذي راعى كافة التطورات الحديثة في مجال الشركات كإدخال مفهوم الشركات القابضة كما تضمن هذا القانون أخذ موضوع </a:t>
            </a:r>
            <a:r>
              <a:rPr lang="ar-SA" b="1" dirty="0" err="1" smtClean="0"/>
              <a:t>حوكمة</a:t>
            </a:r>
            <a:r>
              <a:rPr lang="ar-SA" b="1" dirty="0" smtClean="0"/>
              <a:t> الشركات بعين الاعتبار كعدم الإبقاء على شركة أموال باسم شخص وحيد لأن ذلك سيعرضها </a:t>
            </a:r>
            <a:r>
              <a:rPr lang="ar-SA" b="1" dirty="0" err="1" smtClean="0"/>
              <a:t>لإختلالات</a:t>
            </a:r>
            <a:r>
              <a:rPr lang="ar-SA" b="1" dirty="0" smtClean="0"/>
              <a:t> تجاه الدائنين لذلك أكد القانون على وجوب وجود مجموعة من الشركاء .</a:t>
            </a:r>
            <a:endParaRPr lang="en-US" b="1" dirty="0" smtClean="0"/>
          </a:p>
          <a:p>
            <a:pPr>
              <a:buNone/>
            </a:pPr>
            <a:r>
              <a:rPr lang="ar-SA" b="1" dirty="0" smtClean="0"/>
              <a:t> </a:t>
            </a:r>
            <a:endParaRPr lang="en-US" b="1" dirty="0" smtClean="0"/>
          </a:p>
          <a:p>
            <a:r>
              <a:rPr lang="ar-SA" b="1" dirty="0" smtClean="0"/>
              <a:t>ويأتي بعد ذلك القانون الهام الذي يعتبر الأساس في اقتصاد السوق الاجتماعي وهو قانون المنافسة ومنع الاحتكار ،الذي يراعي عدم قيام أي جهة أو شركة عامة كانت أو خاصة بإتباع أي إجراءات أو أساليب من شأنها أن تؤدي إلى احتكار سلعة أو خدمة أو تعرقل المنافسة الكاملة في السوق السورية حيث حدد القانون غرامات مالية عالية وعقوبات قاسية في هذا المجال .</a:t>
            </a:r>
            <a:endParaRPr lang="en-US" b="1" dirty="0" smtClean="0"/>
          </a:p>
          <a:p>
            <a:endParaRPr lang="ar-SA" dirty="0"/>
          </a:p>
        </p:txBody>
      </p:sp>
    </p:spTree>
  </p:cSld>
  <p:clrMapOvr>
    <a:masterClrMapping/>
  </p:clrMapOvr>
  <p:transition>
    <p:pull dir="l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457200" y="762000"/>
            <a:ext cx="8077200" cy="5638800"/>
          </a:xfrm>
        </p:spPr>
        <p:txBody>
          <a:bodyPr>
            <a:normAutofit/>
          </a:bodyPr>
          <a:lstStyle/>
          <a:p>
            <a:r>
              <a:rPr lang="ar-SA" b="1" dirty="0" smtClean="0"/>
              <a:t>أما فيما يتعلق بالجانب الضريبي ،فإن وجود أنظمة ضريبية عادلة وبسيطة وخالية من الإجراءات المعقدة يضمن التزام الشركات بتقديم المعلومات الصحيحة التي تمثل مركزها المالي وأرباحها الحقيقية مما يزيد من الإفصاح والشفافية في التعامل بين الشركات والدوائر المالية .وعليه فإن القانون رقم /41/بتاريخ 31/12/2007  والقاضي بإحداث هيئة عامة في سوريا تسمى الهيئة العامة للضرائب والرسوم، وهي إحدى الإجراءات الإصلاحية الرامية لتوفير مناخ ضريبي داعم لتطبيقات </a:t>
            </a:r>
            <a:r>
              <a:rPr lang="ar-SA" b="1" dirty="0" err="1" smtClean="0"/>
              <a:t>الحوكمة</a:t>
            </a:r>
            <a:r>
              <a:rPr lang="ar-SA" b="1" dirty="0" smtClean="0"/>
              <a:t> .</a:t>
            </a:r>
            <a:endParaRPr lang="en-US" b="1" dirty="0" smtClean="0"/>
          </a:p>
          <a:p>
            <a:pPr>
              <a:buNone/>
            </a:pPr>
            <a:endParaRPr lang="en-US" dirty="0" smtClean="0"/>
          </a:p>
          <a:p>
            <a:r>
              <a:rPr lang="ar-SA" b="1" dirty="0" smtClean="0"/>
              <a:t>وقد جاء نظام </a:t>
            </a:r>
            <a:r>
              <a:rPr lang="ar-SA" b="1" dirty="0" err="1" smtClean="0"/>
              <a:t>حوكمة</a:t>
            </a:r>
            <a:r>
              <a:rPr lang="ar-SA" b="1" dirty="0" smtClean="0"/>
              <a:t> الشركات المساهمة الذي صدر مؤخراً عن الهيئة بتاريخ 9/1/2008 إطاراً عاماً لنظام الإدارة السليمة للشركات المساهمة والذي يتم من خلاله توجيه أعمال الشركة ومراقبتها على أعلى مستوى من أجل تحقيق أهدافها والوفاء بالمعايير اللازمة للمسؤولية والمحاسبة </a:t>
            </a:r>
            <a:endParaRPr lang="ar-SA" b="1" dirty="0"/>
          </a:p>
        </p:txBody>
      </p:sp>
    </p:spTree>
  </p:cSld>
  <p:clrMapOvr>
    <a:masterClrMapping/>
  </p:clrMapOvr>
  <p:transition>
    <p:pull dir="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381000" y="914400"/>
            <a:ext cx="8534400" cy="5943600"/>
          </a:xfrm>
        </p:spPr>
        <p:txBody>
          <a:bodyPr>
            <a:normAutofit fontScale="70000" lnSpcReduction="20000"/>
          </a:bodyPr>
          <a:lstStyle/>
          <a:p>
            <a:pPr>
              <a:buNone/>
            </a:pPr>
            <a:r>
              <a:rPr lang="ar-SA" b="1" u="sng" dirty="0" smtClean="0"/>
              <a:t> </a:t>
            </a:r>
            <a:r>
              <a:rPr lang="ar-SA" sz="3800" b="1" u="sng" dirty="0" smtClean="0"/>
              <a:t>محددات </a:t>
            </a:r>
            <a:r>
              <a:rPr lang="ar-SA" sz="3800" b="1" u="sng" dirty="0" err="1" smtClean="0"/>
              <a:t>الحوكمة</a:t>
            </a:r>
            <a:r>
              <a:rPr lang="ar-SA" sz="3800" b="1" u="sng" dirty="0" smtClean="0"/>
              <a:t> :</a:t>
            </a:r>
            <a:endParaRPr lang="en-US" sz="3800" dirty="0" smtClean="0"/>
          </a:p>
          <a:p>
            <a:pPr>
              <a:buNone/>
            </a:pPr>
            <a:r>
              <a:rPr lang="ar-SA" sz="3500" b="1" dirty="0" smtClean="0"/>
              <a:t>المحددات الخارجية </a:t>
            </a:r>
            <a:r>
              <a:rPr lang="ar-SA" sz="3500" dirty="0" smtClean="0"/>
              <a:t>:</a:t>
            </a:r>
            <a:r>
              <a:rPr lang="ar-SA" sz="3500" b="1" dirty="0" smtClean="0"/>
              <a:t>وتشير إلى المناخ العام للاستثمار في الدولة والذي يشمل العناصر التالية :</a:t>
            </a:r>
            <a:endParaRPr lang="en-US" sz="3500" b="1" dirty="0" smtClean="0"/>
          </a:p>
          <a:p>
            <a:pPr marL="514350" lvl="0" indent="-514350">
              <a:buFont typeface="+mj-lt"/>
              <a:buAutoNum type="arabicPeriod"/>
            </a:pPr>
            <a:r>
              <a:rPr lang="ar-SA" sz="3500" b="1" dirty="0" smtClean="0"/>
              <a:t>القوانين العامة المنظمة للنشاط الاقتصادي مثلاً القانون الذي صدر في سوريا عام 2008 الذي يهدف إلى تحديد القواعد المنظمة لحرية المنافسة ومنع الاحتكار. </a:t>
            </a:r>
            <a:endParaRPr lang="en-US" sz="3500" b="1" dirty="0" smtClean="0"/>
          </a:p>
          <a:p>
            <a:pPr marL="514350" lvl="0" indent="-514350">
              <a:buFont typeface="+mj-lt"/>
              <a:buAutoNum type="arabicPeriod"/>
            </a:pPr>
            <a:r>
              <a:rPr lang="ar-SA" sz="3500" b="1" dirty="0" smtClean="0"/>
              <a:t>المناخ العام للاستثمار في الدولة .</a:t>
            </a:r>
            <a:endParaRPr lang="en-US" sz="3500" b="1" dirty="0" smtClean="0"/>
          </a:p>
          <a:p>
            <a:pPr marL="514350" lvl="0" indent="-514350">
              <a:buFont typeface="+mj-lt"/>
              <a:buAutoNum type="arabicPeriod"/>
            </a:pPr>
            <a:r>
              <a:rPr lang="ar-SA" sz="3500" b="1" dirty="0" smtClean="0"/>
              <a:t>كفاءة القطاع المالي من بنوك وشركات تأمين وأسواق مالية ذات الأثر الكبير على التمويل .</a:t>
            </a:r>
            <a:endParaRPr lang="en-US" sz="3500" b="1" dirty="0" smtClean="0"/>
          </a:p>
          <a:p>
            <a:pPr marL="514350" lvl="0" indent="-514350">
              <a:buFont typeface="+mj-lt"/>
              <a:buAutoNum type="arabicPeriod"/>
            </a:pPr>
            <a:r>
              <a:rPr lang="ar-SA" sz="3500" b="1" dirty="0" smtClean="0"/>
              <a:t>كفاءة الأجهزة والهيئات الرقابية مثل هيئة أسواق المال ومدى قدرتها في الرقابة على أعمال الشركات ،خاصة الشركات المدرجة في أسواق المال والتحقق من دقة وسلامة البيانات والمعلومات التي تنشرها وأيضاً وضع العقوبات المناسبة والتطبيق الفعلي لها في حال عدم التزام الشركات </a:t>
            </a:r>
            <a:r>
              <a:rPr lang="ar-SA" sz="3500" b="1" dirty="0" err="1" smtClean="0"/>
              <a:t>بها</a:t>
            </a:r>
            <a:r>
              <a:rPr lang="ar-SA" sz="3500" b="1" dirty="0" smtClean="0"/>
              <a:t> .</a:t>
            </a:r>
            <a:endParaRPr lang="en-US" sz="3500" b="1" dirty="0" smtClean="0"/>
          </a:p>
          <a:p>
            <a:pPr marL="514350" lvl="0" indent="-514350">
              <a:buFont typeface="+mj-lt"/>
              <a:buAutoNum type="arabicPeriod"/>
            </a:pPr>
            <a:r>
              <a:rPr lang="ar-SA" sz="3500" b="1" dirty="0" smtClean="0"/>
              <a:t>دور المؤسسات غير الحكومية في ضمان التزام أعضائها بالنواحي السلوكية والمهنية الأخلاقية والتي تضمن عمل الأسواق بكفاءة وتتمثل هذه المؤسسات في جمعيات المحاسبين ونقابات المحامين </a:t>
            </a:r>
            <a:r>
              <a:rPr lang="ar-SA" sz="3500" dirty="0" smtClean="0"/>
              <a:t>.</a:t>
            </a:r>
            <a:endParaRPr lang="en-US" sz="3500" dirty="0" smtClean="0"/>
          </a:p>
          <a:p>
            <a:pPr>
              <a:buNone/>
            </a:pPr>
            <a:r>
              <a:rPr lang="ar-SA" sz="3500" dirty="0" smtClean="0"/>
              <a:t> </a:t>
            </a:r>
            <a:endParaRPr lang="en-US" sz="3500" dirty="0" smtClean="0"/>
          </a:p>
          <a:p>
            <a:pPr algn="l" rtl="0"/>
            <a:endParaRPr lang="ar-SA" dirty="0"/>
          </a:p>
        </p:txBody>
      </p:sp>
    </p:spTree>
  </p:cSld>
  <p:clrMapOvr>
    <a:masterClrMapping/>
  </p:clrMapOvr>
  <p:transition>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762000"/>
            <a:ext cx="8001000" cy="5105400"/>
          </a:xfrm>
        </p:spPr>
        <p:txBody>
          <a:bodyPr/>
          <a:lstStyle/>
          <a:p>
            <a:pPr lvl="0">
              <a:buNone/>
            </a:pPr>
            <a:r>
              <a:rPr lang="ar-SA" u="sng" dirty="0" smtClean="0"/>
              <a:t> </a:t>
            </a:r>
            <a:r>
              <a:rPr lang="ar-SA" b="1" u="sng" dirty="0" smtClean="0"/>
              <a:t>المحددات الداخلية</a:t>
            </a:r>
            <a:r>
              <a:rPr lang="ar-SA" b="1" dirty="0" smtClean="0"/>
              <a:t> :وتشتمل على القواعد والأساليب التي تطبق داخل الشركات والتي تضمن وضع هياكل إدارية سليمة توضح كيفية اتخاذ القرارات داخل الشركات وتوزيع مناسب للسلطات والواجبات بين الأطراف المعنية بتطبيق مفهوم </a:t>
            </a:r>
            <a:r>
              <a:rPr lang="ar-SA" b="1" dirty="0" err="1" smtClean="0"/>
              <a:t>حوكمة</a:t>
            </a:r>
            <a:r>
              <a:rPr lang="ar-SA" b="1" dirty="0" smtClean="0"/>
              <a:t> الشركات مثل مجلس الإدارة والمساهمين وأصحاب المصالح </a:t>
            </a:r>
            <a:endParaRPr lang="en-US" b="1" dirty="0" smtClean="0"/>
          </a:p>
          <a:p>
            <a:pPr>
              <a:buNone/>
            </a:pPr>
            <a:r>
              <a:rPr lang="ar-SA" b="1" dirty="0" smtClean="0"/>
              <a:t> </a:t>
            </a:r>
            <a:endParaRPr lang="en-US" b="1" dirty="0" smtClean="0"/>
          </a:p>
          <a:p>
            <a:r>
              <a:rPr lang="ar-SA" b="1" dirty="0" smtClean="0"/>
              <a:t>  ويجب أن نلاحظ أن هذه المحددات سواء كانت داخلية أم خارجية هي بدورها تتأثر بمجموعة أخرى من العوامل المرتبطة بثقافة الدولة والنظام السياسي والاقتصادي </a:t>
            </a:r>
            <a:r>
              <a:rPr lang="ar-SA" b="1" dirty="0" err="1" smtClean="0"/>
              <a:t>بها</a:t>
            </a:r>
            <a:r>
              <a:rPr lang="ar-SA" b="1" dirty="0" smtClean="0"/>
              <a:t> ومستوى التعليم والوعي لدى الأفراد </a:t>
            </a:r>
            <a:endParaRPr lang="en-US" b="1" dirty="0" smtClean="0"/>
          </a:p>
          <a:p>
            <a:endParaRPr lang="ar-SA" dirty="0"/>
          </a:p>
        </p:txBody>
      </p:sp>
    </p:spTree>
  </p:cSld>
  <p:clrMapOvr>
    <a:masterClrMapping/>
  </p:clrMapOvr>
  <p:transition>
    <p:split orient="vert" dir="in"/>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609600" y="914400"/>
            <a:ext cx="7924800" cy="5257800"/>
          </a:xfrm>
        </p:spPr>
        <p:txBody>
          <a:bodyPr/>
          <a:lstStyle/>
          <a:p>
            <a:pPr>
              <a:buNone/>
            </a:pPr>
            <a:r>
              <a:rPr lang="ar-SA" b="1" u="sng" dirty="0" smtClean="0"/>
              <a:t>الحكومة الالكترونية ودورها في الإدارة الرشيدة :</a:t>
            </a:r>
            <a:endParaRPr lang="en-US" dirty="0" smtClean="0"/>
          </a:p>
          <a:p>
            <a:r>
              <a:rPr lang="ar-SA" b="1" dirty="0" smtClean="0"/>
              <a:t>يلعب التقدم التكنولوجي دوراً أساسياً وبارزاً في مسيرة التحديث والتطوير بشكل عام وتعتبر الحكومة الالكترونية إحدى أبرز سمات العصر التكنولوجي الذي نعيش ، وقد بدأت العديد من الدول العربية بوضع وتنفيذ سياسات واستراتيجيات متقدمة بشأن الحكومة الالكترونية والتي تعتبر بدورها أداة مهمة يمكن أن تساعد على تعزيز الشفافية والمساءلة وتحقيق أسس الإدارة الرشيدة .</a:t>
            </a:r>
            <a:endParaRPr lang="en-US" b="1" dirty="0" smtClean="0"/>
          </a:p>
          <a:p>
            <a:r>
              <a:rPr lang="ar-SA" b="1" dirty="0" smtClean="0"/>
              <a:t>ولعل بروز الحاجة نحو إنشاء حكومة الكترونية مرده تحقيق التبسيط الإداري من جهة وتحقيق أكبر قدر من الشفافية .</a:t>
            </a:r>
            <a:endParaRPr lang="en-US" b="1" dirty="0" smtClean="0"/>
          </a:p>
          <a:p>
            <a:endParaRPr lang="ar-SA" dirty="0"/>
          </a:p>
        </p:txBody>
      </p:sp>
    </p:spTree>
  </p:cSld>
  <p:clrMapOvr>
    <a:masterClrMapping/>
  </p:clrMapOvr>
  <p:transition>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533400" y="914400"/>
            <a:ext cx="8229600" cy="5562600"/>
          </a:xfrm>
        </p:spPr>
        <p:txBody>
          <a:bodyPr>
            <a:normAutofit/>
          </a:bodyPr>
          <a:lstStyle/>
          <a:p>
            <a:pPr>
              <a:buNone/>
            </a:pPr>
            <a:r>
              <a:rPr lang="ar-SA" sz="2800" dirty="0" smtClean="0"/>
              <a:t>  </a:t>
            </a:r>
            <a:r>
              <a:rPr lang="ar-SA" sz="2800" b="1" dirty="0" smtClean="0"/>
              <a:t>وهكذا يمكن طرح مشكلة البحث من خلال السؤال التالي :  </a:t>
            </a:r>
            <a:endParaRPr lang="en-US" sz="2800" b="1" dirty="0" smtClean="0"/>
          </a:p>
          <a:p>
            <a:r>
              <a:rPr lang="ar-SA" sz="2800" b="1" dirty="0" smtClean="0"/>
              <a:t>هل تعتبر بيئة الأعمال السورية بيئة مناسبة وجاهزة لتطبيق معايير وقواعد الحوكمة؟؟</a:t>
            </a:r>
            <a:endParaRPr lang="en-US" sz="2800" b="1" dirty="0" smtClean="0"/>
          </a:p>
          <a:p>
            <a:pPr>
              <a:buNone/>
            </a:pPr>
            <a:r>
              <a:rPr lang="ar-SA" sz="2800" b="1" dirty="0" smtClean="0"/>
              <a:t>  يتفرع عن هذا السؤال مجموعة أسئلة :</a:t>
            </a:r>
            <a:endParaRPr lang="en-US" sz="2800" b="1" dirty="0" smtClean="0"/>
          </a:p>
          <a:p>
            <a:pPr lvl="0"/>
            <a:r>
              <a:rPr lang="ar-SA" sz="2800" b="1" dirty="0" smtClean="0"/>
              <a:t>هل تطبق منظمات الأعمال السورية قواعد الحوكمة في ممارسة نشاطاتها الاقتصادية؟</a:t>
            </a:r>
            <a:endParaRPr lang="en-US" sz="2800" b="1" dirty="0" smtClean="0"/>
          </a:p>
          <a:p>
            <a:pPr lvl="0"/>
            <a:r>
              <a:rPr lang="ar-SA" sz="2800" b="1" dirty="0" smtClean="0"/>
              <a:t>ما مدى التزام هذه المنظمات بهذه القواعد ؟</a:t>
            </a:r>
            <a:endParaRPr lang="en-US" sz="2800" b="1" dirty="0" smtClean="0"/>
          </a:p>
          <a:p>
            <a:pPr lvl="0"/>
            <a:r>
              <a:rPr lang="ar-SA" sz="2800" b="1" dirty="0" smtClean="0"/>
              <a:t>ما هي أهمية تطبيق الحوكمة في الشركات ومنظمات الأعمال السورية؟</a:t>
            </a:r>
            <a:endParaRPr lang="en-US" sz="2800" b="1" dirty="0" smtClean="0"/>
          </a:p>
          <a:p>
            <a:pPr lvl="0"/>
            <a:r>
              <a:rPr lang="ar-SA" sz="2800" b="1" dirty="0" smtClean="0"/>
              <a:t>كيف يمكن دعم وتعزيز مبادئ الحوكمة في هذه المنظمات ؟</a:t>
            </a:r>
            <a:endParaRPr lang="en-US" sz="2800" b="1" dirty="0" smtClean="0"/>
          </a:p>
          <a:p>
            <a:pPr lvl="0"/>
            <a:r>
              <a:rPr lang="ar-SA" sz="2800" b="1" dirty="0" smtClean="0"/>
              <a:t>ما هي متطلبات تطبيق الحوكمة في المنظمات السورية؟</a:t>
            </a:r>
            <a:endParaRPr lang="en-US" sz="2800" b="1" dirty="0" smtClean="0"/>
          </a:p>
          <a:p>
            <a:endParaRPr lang="ar-S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838200" y="990600"/>
            <a:ext cx="7924800" cy="5029200"/>
          </a:xfrm>
        </p:spPr>
        <p:txBody>
          <a:bodyPr/>
          <a:lstStyle/>
          <a:p>
            <a:r>
              <a:rPr lang="ar-SA" b="1" dirty="0" smtClean="0"/>
              <a:t>تعرف الحكومة الالكترونية بأنها أسلوب جديد في العمل الحكومي يستخدم المعلوماتية والالكترونيات في إدارة الشؤون العامة للوطن والمواطن ،وذلك بهدف تبسيط وتسهيل التعامل بين الحكومة والأفراد والمؤسسات الخاصة ،وتوفير المعلومات بشكل متكامل وسريع لجميع </a:t>
            </a:r>
            <a:r>
              <a:rPr lang="ar-SA" b="1" dirty="0" err="1" smtClean="0"/>
              <a:t>المسؤولين</a:t>
            </a:r>
            <a:r>
              <a:rPr lang="ar-SA" b="1" dirty="0" smtClean="0"/>
              <a:t> لترشيد عملية اتخاذ وتحسين أداء الأجهزة الحكومية وتسهيل حصول المواطن على الخدمة وتخفيض كلفتها ،ضمن </a:t>
            </a:r>
            <a:r>
              <a:rPr lang="ar-SA" b="1" dirty="0" err="1" smtClean="0"/>
              <a:t>اطار</a:t>
            </a:r>
            <a:r>
              <a:rPr lang="ar-SA" b="1" dirty="0" smtClean="0"/>
              <a:t> عملي كلي يؤدي بالنهاية إلى إدارة رشيدة قائمة على الشفافية في التعامل حيث يتم الحد من تدخل الموظف في تعبئة النماذج ،الأمر الذي يحد من التواصل المباشر بين المواطن والموظف مما يقلل فرصة تعقيد المعاملة وبالتالي يحد من فرص الفساد(الرشوة مثلاً) .</a:t>
            </a:r>
            <a:endParaRPr lang="en-US" b="1" dirty="0" smtClean="0"/>
          </a:p>
          <a:p>
            <a:endParaRPr lang="ar-SA" dirty="0"/>
          </a:p>
        </p:txBody>
      </p:sp>
    </p:spTree>
  </p:cSld>
  <p:clrMapOvr>
    <a:masterClrMapping/>
  </p:clrMapOvr>
  <p:transition>
    <p:zoom dir="in"/>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304800" y="914400"/>
            <a:ext cx="8382000" cy="5410200"/>
          </a:xfrm>
        </p:spPr>
        <p:txBody>
          <a:bodyPr>
            <a:normAutofit lnSpcReduction="10000"/>
          </a:bodyPr>
          <a:lstStyle/>
          <a:p>
            <a:pPr>
              <a:buNone/>
            </a:pPr>
            <a:r>
              <a:rPr lang="ar-SA" b="1" u="sng" dirty="0" smtClean="0"/>
              <a:t>متطلبات تطبيق الإدارة الرشيدة في مؤسسات الدولة : </a:t>
            </a:r>
            <a:endParaRPr lang="en-US" dirty="0" smtClean="0"/>
          </a:p>
          <a:p>
            <a:r>
              <a:rPr lang="ar-SA" b="1" dirty="0" smtClean="0"/>
              <a:t>لكي تدور مؤسسات الدولة في فلك الحكم الرشيد في أدائها لمهامها انطلاقاً من الاستجابة لحاجات وتطلعات المواطنين فإن عليها موجباً أن تكون شفافة وأن تعمل وفقاً لسيادة القانون ،فإصلاح مؤسسات الدولة وجعلها أكثر كفاءة ومساءلة وشفافية ركن أساسي من أركان الحكم الرشيد . </a:t>
            </a:r>
            <a:endParaRPr lang="en-US" b="1" dirty="0" smtClean="0"/>
          </a:p>
          <a:p>
            <a:r>
              <a:rPr lang="ar-SA" b="1" dirty="0" smtClean="0"/>
              <a:t>وبحسب برنامج الأمم المتحدة الإنمائي فإن المنظومة العامة لإدارة الحكم الرشيد والتي تعمل على تنمية مستدامة تتشكل من العناصر الآتية :</a:t>
            </a:r>
            <a:endParaRPr lang="en-US" b="1" dirty="0" smtClean="0"/>
          </a:p>
          <a:p>
            <a:pPr lvl="0">
              <a:buFont typeface="Courier New" pitchFamily="49" charset="0"/>
              <a:buChar char="o"/>
            </a:pPr>
            <a:r>
              <a:rPr lang="ar-SA" b="1" dirty="0" smtClean="0"/>
              <a:t>مشاركة المجتمع بكافة الأطراف في صياغة السياسات والخطط العامة والأولويات والرؤى الوطنية ،ويشمل هذا التحديد الأفراد ومؤسسات المجتمع المدني والقوى السياسية والقطاع الخاص والقطاعات الفاعلة الأخرى .</a:t>
            </a:r>
            <a:endParaRPr lang="en-US" b="1" dirty="0" smtClean="0"/>
          </a:p>
          <a:p>
            <a:pPr lvl="0">
              <a:buFont typeface="Courier New" pitchFamily="49" charset="0"/>
              <a:buChar char="o"/>
            </a:pPr>
            <a:r>
              <a:rPr lang="ar-SA" b="1" dirty="0" smtClean="0"/>
              <a:t>وجود قواعد وأسس مرجعية تشريعية وقانونية كافية تنظم نشاط السلطات والمؤسسات الحكومية لتنظيم العلاقة بين المؤسسات الحكومية والمواطن والمجتمع المدني وقطاع الأعمال .</a:t>
            </a:r>
            <a:endParaRPr lang="en-US" b="1" dirty="0" smtClean="0"/>
          </a:p>
          <a:p>
            <a:endParaRPr lang="ar-SA" dirty="0"/>
          </a:p>
        </p:txBody>
      </p:sp>
    </p:spTree>
  </p:cSld>
  <p:clrMapOvr>
    <a:masterClrMapping/>
  </p:clrMapOvr>
  <p:transition>
    <p:diamon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14400" y="838200"/>
            <a:ext cx="7924800" cy="5562600"/>
          </a:xfrm>
        </p:spPr>
        <p:txBody>
          <a:bodyPr>
            <a:normAutofit fontScale="92500" lnSpcReduction="10000"/>
          </a:bodyPr>
          <a:lstStyle/>
          <a:p>
            <a:pPr lvl="0">
              <a:buFont typeface="Courier New" pitchFamily="49" charset="0"/>
              <a:buChar char="o"/>
            </a:pPr>
            <a:r>
              <a:rPr lang="ar-SA" b="1" dirty="0" smtClean="0"/>
              <a:t>توفير الشفافية في عمل السلطات والمؤسسات الحكومية وإمكانية مساءلتها ، الأمر الذي يستوجب تسهيل عملية الحصول على المعلومات المتعلقة </a:t>
            </a:r>
            <a:r>
              <a:rPr lang="ar-SA" b="1" dirty="0" err="1" smtClean="0"/>
              <a:t>بها</a:t>
            </a:r>
            <a:r>
              <a:rPr lang="ar-SA" b="1" dirty="0" smtClean="0"/>
              <a:t> وهذا من شأنه تسهيل عملية المراقبة على أداء المؤسسات الحكومية ومساءلتها وترتبط عملية المساءلة إلى حد كبير بشفافية السلطات والمؤسسات الحكومية حيث دون تدفق حر وسهل للمعلومات المتعلقة بالسلطات والمؤسسات ونشاطها لا يمكن الحديث نهائياً عن المساءلة ،يضاف إلى ذلك أنه لا يمكن للمساءلة أن تكون داخلية أي من داخل المؤسسات الحكومية كالبرلمان أو الرقابة المالية أو وزارة المالية ، بل يجب أن تكون أيضاً نابعة من المواطنين الأفراد ومؤسسات المجتمع المدني وقطاع الأعمال وعبر آليات ووسائل مختلفة .</a:t>
            </a:r>
            <a:endParaRPr lang="en-US" b="1" dirty="0" smtClean="0"/>
          </a:p>
          <a:p>
            <a:pPr lvl="0">
              <a:buFont typeface="Courier New" pitchFamily="49" charset="0"/>
              <a:buChar char="o"/>
            </a:pPr>
            <a:r>
              <a:rPr lang="ar-SA" b="1" dirty="0" smtClean="0"/>
              <a:t>مقدرة الجهاز الحكومي على التكيف والاستجابة لمتطلبات مواطنيه في إطار موارده المتاحة .</a:t>
            </a:r>
            <a:endParaRPr lang="en-US" b="1" dirty="0" smtClean="0"/>
          </a:p>
          <a:p>
            <a:pPr lvl="0">
              <a:buFont typeface="Courier New" pitchFamily="49" charset="0"/>
              <a:buChar char="o"/>
            </a:pPr>
            <a:r>
              <a:rPr lang="ar-SA" b="1" dirty="0" smtClean="0"/>
              <a:t>ضرورة وجود حدود دنيا من التوافق الوطني والإجماع العام على التوجهات والأولويات والسياسات العامة ،وأن تكون عملية توزيع الثروات التي تسيطر عليها الحكومة عادلة ومتساوية .</a:t>
            </a:r>
            <a:endParaRPr lang="en-US" b="1" dirty="0" smtClean="0"/>
          </a:p>
          <a:p>
            <a:endParaRPr lang="ar-SA" dirty="0"/>
          </a:p>
        </p:txBody>
      </p:sp>
    </p:spTree>
  </p:cSld>
  <p:clrMapOvr>
    <a:masterClrMapping/>
  </p:clrMapOvr>
  <p:transition>
    <p:wheel spokes="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14400" y="1447800"/>
            <a:ext cx="7696200" cy="4267200"/>
          </a:xfrm>
        </p:spPr>
        <p:txBody>
          <a:bodyPr/>
          <a:lstStyle/>
          <a:p>
            <a:pPr lvl="0">
              <a:buFont typeface="Courier New" pitchFamily="49" charset="0"/>
              <a:buChar char="o"/>
            </a:pPr>
            <a:r>
              <a:rPr lang="ar-SA" b="1" dirty="0" smtClean="0"/>
              <a:t>يجب ضمان عمل أجهزة الدولة بشكل كفؤ وفعال ،ما يعني عدم هدر المال العام وتوظيفه في أوجهه الصحيحة وفقاً للخطط والبرامج المدروسة والمعدة مسبقاً، وقياس كفاءة وفاعلية أداء أجهزة الدولة يجب أن يكون وفقاً للموازنات المخططة والأهداف والنتائج </a:t>
            </a:r>
            <a:r>
              <a:rPr lang="ar-SA" b="1" dirty="0" err="1" smtClean="0"/>
              <a:t>المتوخاة</a:t>
            </a:r>
            <a:r>
              <a:rPr lang="ar-SA" b="1" dirty="0" smtClean="0"/>
              <a:t> منها .</a:t>
            </a:r>
            <a:endParaRPr lang="en-US" b="1" dirty="0" smtClean="0"/>
          </a:p>
          <a:p>
            <a:pPr lvl="0">
              <a:buFont typeface="Courier New" pitchFamily="49" charset="0"/>
              <a:buChar char="o"/>
            </a:pPr>
            <a:r>
              <a:rPr lang="ar-SA" b="1" dirty="0" smtClean="0"/>
              <a:t>وجوب تحديد التوجهات الإستراتيجية للدولة ،ضمن إطار عملية تخطيط منهجية وشاملة وذات أبعاد مرتبطة بجوانب وطنية شاملة .</a:t>
            </a:r>
            <a:endParaRPr lang="en-US" b="1" dirty="0" smtClean="0"/>
          </a:p>
          <a:p>
            <a:endParaRPr lang="ar-SA" b="1" dirty="0"/>
          </a:p>
        </p:txBody>
      </p:sp>
    </p:spTree>
  </p:cSld>
  <p:clrMapOvr>
    <a:masterClrMapping/>
  </p:clrMapOvr>
  <p:transition>
    <p:split orient="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685800" y="838200"/>
            <a:ext cx="8077200" cy="5486400"/>
          </a:xfrm>
        </p:spPr>
        <p:txBody>
          <a:bodyPr/>
          <a:lstStyle/>
          <a:p>
            <a:pPr>
              <a:buNone/>
            </a:pPr>
            <a:r>
              <a:rPr lang="ar-SA" b="1" i="1" dirty="0" smtClean="0"/>
              <a:t> </a:t>
            </a:r>
            <a:endParaRPr lang="en-US" dirty="0" smtClean="0"/>
          </a:p>
          <a:p>
            <a:pPr>
              <a:buNone/>
            </a:pPr>
            <a:r>
              <a:rPr lang="ar-SA" sz="2800" b="1" i="1" u="sng" dirty="0" smtClean="0"/>
              <a:t> خاتمة:</a:t>
            </a:r>
            <a:endParaRPr lang="en-US" sz="2800" b="1" dirty="0" smtClean="0"/>
          </a:p>
          <a:p>
            <a:r>
              <a:rPr lang="ar-SA" sz="2800" b="1" dirty="0" smtClean="0"/>
              <a:t> أخيراً إن التطبيق الجيد لمبادئ </a:t>
            </a:r>
            <a:r>
              <a:rPr lang="ar-SA" sz="2800" b="1" dirty="0" err="1" smtClean="0"/>
              <a:t>الحوكمة</a:t>
            </a:r>
            <a:r>
              <a:rPr lang="ar-SA" sz="2800" b="1" dirty="0" smtClean="0"/>
              <a:t> إذا ما تم انجازها بشكل سليم فإنها تمثل سبيل التقدم لكل من الأفراد والمؤسسات والمجتمع ككل </a:t>
            </a:r>
            <a:r>
              <a:rPr lang="ar-EG" sz="2800" b="1" dirty="0" smtClean="0"/>
              <a:t>إلا أن نجاح </a:t>
            </a:r>
            <a:r>
              <a:rPr lang="ar-EG" sz="2800" b="1" dirty="0" err="1" smtClean="0"/>
              <a:t>مبادىء</a:t>
            </a:r>
            <a:r>
              <a:rPr lang="ar-EG" sz="2800" b="1" dirty="0" smtClean="0"/>
              <a:t> </a:t>
            </a:r>
            <a:r>
              <a:rPr lang="ar-SA" sz="2800" b="1" dirty="0" err="1" smtClean="0"/>
              <a:t>الحوكمة</a:t>
            </a:r>
            <a:r>
              <a:rPr lang="ar-SA" sz="2800" b="1" dirty="0" smtClean="0"/>
              <a:t> في تحقيق </a:t>
            </a:r>
            <a:r>
              <a:rPr lang="ar-EG" sz="2800" b="1" dirty="0" smtClean="0"/>
              <a:t>أهدافها </a:t>
            </a:r>
            <a:r>
              <a:rPr lang="ar-SA" sz="2800" b="1" dirty="0" smtClean="0"/>
              <a:t>لا يقف فقط عند إصدارها</a:t>
            </a:r>
            <a:r>
              <a:rPr lang="ar-EG" sz="2800" b="1" dirty="0" smtClean="0"/>
              <a:t>، </a:t>
            </a:r>
            <a:r>
              <a:rPr lang="ar-SA" sz="2800" b="1" dirty="0" smtClean="0"/>
              <a:t>وإنما يعتمد على جدية التطبيق ونفاذ آثارها</a:t>
            </a:r>
            <a:r>
              <a:rPr lang="ar-EG" sz="2800" b="1" dirty="0" smtClean="0"/>
              <a:t> وتبنى ثقافة </a:t>
            </a:r>
            <a:r>
              <a:rPr lang="ar-EG" sz="2800" b="1" dirty="0" err="1" smtClean="0"/>
              <a:t>الحوكمة</a:t>
            </a:r>
            <a:r>
              <a:rPr lang="ar-EG" sz="2800" b="1" dirty="0" smtClean="0"/>
              <a:t>، وهو </a:t>
            </a:r>
            <a:r>
              <a:rPr lang="ar-SA" sz="2800" b="1" dirty="0" smtClean="0"/>
              <a:t>الأمر الذي لا يمكن تحقيقه ما لم يؤمن القائمون على إدارة الشركات والمؤسسات المالية والجمعيات المهنية ومراقبو الحسابات والمساهمين بجدوى هذه القواعد وآثارها الايجابية على أنشطة الشركات وسوق المال ككل وكذلك مصالحهم المشروعة</a:t>
            </a:r>
            <a:r>
              <a:rPr lang="en-US" sz="2800" b="1" dirty="0" smtClean="0"/>
              <a:t>.</a:t>
            </a:r>
          </a:p>
          <a:p>
            <a:endParaRPr lang="en-US" sz="2800" b="1" dirty="0" smtClean="0"/>
          </a:p>
          <a:p>
            <a:endParaRPr lang="ar-SA" dirty="0"/>
          </a:p>
        </p:txBody>
      </p:sp>
    </p:spTree>
  </p:cSld>
  <p:clrMapOvr>
    <a:masterClrMapping/>
  </p:clrMapOvr>
  <p:transition>
    <p:pull dir="d"/>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457200" y="762000"/>
            <a:ext cx="8458200" cy="5410200"/>
          </a:xfrm>
        </p:spPr>
        <p:txBody>
          <a:bodyPr/>
          <a:lstStyle/>
          <a:p>
            <a:pPr>
              <a:buNone/>
            </a:pPr>
            <a:endParaRPr lang="en-US" dirty="0" smtClean="0"/>
          </a:p>
          <a:p>
            <a:pPr>
              <a:buNone/>
            </a:pPr>
            <a:r>
              <a:rPr lang="ar-SA" sz="2800" b="1" u="sng" dirty="0" smtClean="0"/>
              <a:t> أهمية البحث: </a:t>
            </a:r>
          </a:p>
          <a:p>
            <a:pPr>
              <a:buNone/>
            </a:pPr>
            <a:r>
              <a:rPr lang="ar-SA" sz="2800" b="1" dirty="0" smtClean="0"/>
              <a:t>أصبحت الحوكمة من الموضوعات الهامة التي تطرح على جدول أعمال الشركات والمنظمات المهنية وذلك بحثاً عن العدالة والشفافية والوضوح حيث أصبح تطبيق قواعد الحوكمة شعارا يتبناه القطاع العام والخاص على حد سواء ووسيلة لتعزيز الاقتصاد في أي دولة ، لذلك فقد يكون هذا البحث مساعداً ومساهماً في التعريف بالمعنى الحقيقي </a:t>
            </a:r>
            <a:r>
              <a:rPr lang="ar-SA" sz="2800" b="1" dirty="0" err="1" smtClean="0"/>
              <a:t>للحوكمة</a:t>
            </a:r>
            <a:r>
              <a:rPr lang="ar-SA" sz="2800" b="1" dirty="0" smtClean="0"/>
              <a:t> والتعرف على الآليات التي يمكن أن تساهم في تفعيل مبادئ الحوكمة في بيئة الأعمال السورية .</a:t>
            </a:r>
            <a:endParaRPr lang="en-US" sz="2800" b="1" dirty="0" smtClean="0"/>
          </a:p>
          <a:p>
            <a:endParaRPr lang="ar-SA" sz="2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533400" y="838200"/>
            <a:ext cx="8001000" cy="5334000"/>
          </a:xfrm>
        </p:spPr>
        <p:txBody>
          <a:bodyPr>
            <a:normAutofit/>
          </a:bodyPr>
          <a:lstStyle/>
          <a:p>
            <a:pPr>
              <a:buNone/>
            </a:pPr>
            <a:r>
              <a:rPr lang="ar-SA" sz="2800" b="1" u="sng" dirty="0" smtClean="0"/>
              <a:t> أهداف البحث</a:t>
            </a:r>
            <a:r>
              <a:rPr lang="ar-SA" sz="2800" dirty="0" smtClean="0"/>
              <a:t> :</a:t>
            </a:r>
            <a:r>
              <a:rPr lang="ar-SA" sz="2800" b="1" dirty="0" smtClean="0"/>
              <a:t>يهدف البحث إلى </a:t>
            </a:r>
            <a:endParaRPr lang="en-US" sz="2800" b="1" dirty="0" smtClean="0"/>
          </a:p>
          <a:p>
            <a:pPr lvl="0"/>
            <a:r>
              <a:rPr lang="ar-SA" sz="2800" b="1" dirty="0" err="1" smtClean="0"/>
              <a:t>اغناء</a:t>
            </a:r>
            <a:r>
              <a:rPr lang="ar-SA" sz="2800" b="1" dirty="0" smtClean="0"/>
              <a:t> الجانب المعرفي لموضوع الحوكمة من خلال التعرف على ماهية ومفهوم الحوكمة .</a:t>
            </a:r>
            <a:endParaRPr lang="en-US" sz="2800" b="1" dirty="0" smtClean="0"/>
          </a:p>
          <a:p>
            <a:pPr lvl="0"/>
            <a:r>
              <a:rPr lang="ar-SA" sz="2800" b="1" dirty="0" smtClean="0"/>
              <a:t>إلقاء الضوء على واقع ومفهوم الحوكمة في سوريا.</a:t>
            </a:r>
            <a:endParaRPr lang="en-US" sz="2800" b="1" dirty="0" smtClean="0"/>
          </a:p>
          <a:p>
            <a:pPr lvl="0"/>
            <a:r>
              <a:rPr lang="ar-SA" sz="2800" b="1" dirty="0" smtClean="0"/>
              <a:t>استعراض جهود الدولة والمنظمات المهنية في التعريف بهذا المفهوم وتطبيقه على أرض الواقع.</a:t>
            </a:r>
            <a:endParaRPr lang="en-US" sz="2800" b="1" dirty="0" smtClean="0"/>
          </a:p>
          <a:p>
            <a:pPr>
              <a:buNone/>
            </a:pPr>
            <a:r>
              <a:rPr lang="ar-SA" sz="2800" b="1" dirty="0" smtClean="0"/>
              <a:t> </a:t>
            </a:r>
            <a:r>
              <a:rPr lang="ar-SA" sz="2800" b="1" u="sng" dirty="0" smtClean="0"/>
              <a:t>منهج البحث:</a:t>
            </a:r>
            <a:endParaRPr lang="en-US" sz="2800" b="1" dirty="0" smtClean="0"/>
          </a:p>
          <a:p>
            <a:pPr>
              <a:buNone/>
            </a:pPr>
            <a:r>
              <a:rPr lang="ar-SA" sz="2800" b="1" dirty="0" smtClean="0"/>
              <a:t>   تم الاعتماد على المنهج الوصفي التحليلي وذلك بالاستناد إلى واقع المعلومات المتوفرة في الكتب والدراسات والمؤتمرات ومصادر المعلومات الالكترونية المتوفرة</a:t>
            </a:r>
            <a:endParaRPr lang="en-US" sz="2800" b="1" dirty="0" smtClean="0"/>
          </a:p>
          <a:p>
            <a:endParaRPr lang="ar-SA" dirty="0"/>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762000" y="914400"/>
            <a:ext cx="8077200" cy="5410200"/>
          </a:xfrm>
        </p:spPr>
        <p:txBody>
          <a:bodyPr>
            <a:normAutofit/>
          </a:bodyPr>
          <a:lstStyle/>
          <a:p>
            <a:pPr>
              <a:buNone/>
            </a:pPr>
            <a:r>
              <a:rPr lang="ar-SA" sz="2800" b="1" u="sng" dirty="0" smtClean="0"/>
              <a:t> الفصل الثاني :الإطار النظري للبحث</a:t>
            </a:r>
            <a:endParaRPr lang="en-US" sz="2800" dirty="0" smtClean="0"/>
          </a:p>
          <a:p>
            <a:pPr>
              <a:buNone/>
            </a:pPr>
            <a:r>
              <a:rPr lang="ar-SA" sz="2800" b="1" u="sng" dirty="0" smtClean="0"/>
              <a:t> لمحة تاريخية:</a:t>
            </a:r>
            <a:r>
              <a:rPr lang="ar-SA" sz="2800" dirty="0" smtClean="0"/>
              <a:t> </a:t>
            </a:r>
            <a:r>
              <a:rPr lang="ar-SA" sz="2800" b="1" dirty="0" smtClean="0"/>
              <a:t>يعود لفظ الحوكمة إلى كلمة إغريقية قديمة تعبر عن قدرة ربان السفينة الإغريقية ومهاراته في قيادة السفينة وسط الأمواج والأعاصير والعواصف وما يمتلكه من قيم وأخلاقيات نبيلة وسلوكيات نزيهة شريفة في الحفاظ على أرواح وممتلكات الركاب ورعايته وحمايته للأمانات والبضاعة التي في عهدته وإيصالها لأصحابها ودفاعه عنها ضد الخطر وضد القراصنة التي تعترضها أثناء الإبحار فإذا تمكن من الوصول </a:t>
            </a:r>
            <a:r>
              <a:rPr lang="ar-SA" sz="2800" b="1" dirty="0" err="1" smtClean="0"/>
              <a:t>بها</a:t>
            </a:r>
            <a:r>
              <a:rPr lang="ar-SA" sz="2800" b="1" dirty="0" smtClean="0"/>
              <a:t> إلى الميناء وهي سالمة أطلق عليه التجار وخبراء البحار "القبطان </a:t>
            </a:r>
            <a:r>
              <a:rPr lang="ar-SA" sz="2800" b="1" dirty="0" err="1" smtClean="0"/>
              <a:t>المتحوكم</a:t>
            </a:r>
            <a:r>
              <a:rPr lang="ar-SA" sz="2800" b="1" dirty="0" smtClean="0"/>
              <a:t> جيداً"</a:t>
            </a:r>
            <a:endParaRPr lang="en-US" sz="2800" b="1" dirty="0" smtClean="0"/>
          </a:p>
          <a:p>
            <a:r>
              <a:rPr lang="ar-SA" sz="2800" b="1" dirty="0" smtClean="0"/>
              <a:t>ثم نمت بدايات الحوكمة في علوم البحار ومدارس التعليم والتدريب وكذلك القوانين البحرية وكانت أول ما تعني في هذه البدايات مجموعة من القيم النبيلة والراسخة والأعراف والتقاليد البحرية.</a:t>
            </a:r>
            <a:endParaRPr lang="en-US" sz="2800" b="1" dirty="0" smtClean="0"/>
          </a:p>
          <a:p>
            <a:endParaRPr lang="ar-SA" sz="28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4294967295"/>
          </p:nvPr>
        </p:nvSpPr>
        <p:spPr>
          <a:xfrm>
            <a:off x="990600" y="1066800"/>
            <a:ext cx="7848600" cy="5486400"/>
          </a:xfrm>
        </p:spPr>
        <p:txBody>
          <a:bodyPr>
            <a:normAutofit/>
          </a:bodyPr>
          <a:lstStyle/>
          <a:p>
            <a:pPr>
              <a:buNone/>
            </a:pPr>
            <a:r>
              <a:rPr lang="ar-SA" sz="2800" b="1" u="sng" dirty="0" smtClean="0"/>
              <a:t>ما هي </a:t>
            </a:r>
            <a:r>
              <a:rPr lang="ar-SA" sz="2800" b="1" u="sng" dirty="0" err="1" smtClean="0"/>
              <a:t>الحوكمة</a:t>
            </a:r>
            <a:r>
              <a:rPr lang="ar-SA" sz="2800" b="1" u="sng" dirty="0" smtClean="0"/>
              <a:t> ؟؟</a:t>
            </a:r>
            <a:endParaRPr lang="en-US" sz="2800" dirty="0" smtClean="0"/>
          </a:p>
          <a:p>
            <a:r>
              <a:rPr lang="ar-SA" sz="2800" b="1" dirty="0" smtClean="0"/>
              <a:t>لفظ الحوكمة مستمد من الحكومة ،وهو ما يعني الانضباط والسيطرة والحكم بكل ما تعنيه هذه الكلمات من معاني ،للتعرف بصورة تقريبية على مفهوم الحوكمة تخيل دولة لا يوجد فيها حكومة مركزية قوية فما الذي سوف يحدث ؟؟ إن الإجابة بالطبع هي انفلات في كل شيء ،انفلات أمني سياسي اقتصادي وغيره،وسوف تخرج الأمور عن السيطرة ولاشك أن الانفلات يؤدي إلى مشاكل صعبة لجميع الأطراف وبالتالي سوف يسعى الجميع إلى الخروج من هذه المشاكل وضمان السيطرة والانضباط في المجتمع.</a:t>
            </a:r>
            <a:endParaRPr lang="en-US" sz="2800" b="1" dirty="0" smtClean="0"/>
          </a:p>
          <a:p>
            <a:endParaRPr lang="ar-SA" dirty="0"/>
          </a:p>
        </p:txBody>
      </p:sp>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419</TotalTime>
  <Words>4806</Words>
  <Application>Microsoft Office PowerPoint</Application>
  <PresentationFormat>On-screen Show (4:3)</PresentationFormat>
  <Paragraphs>253</Paragraphs>
  <Slides>54</Slides>
  <Notes>5</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تدفق</vt:lpstr>
      <vt:lpstr>   الحوكمة (الإدارة الرشيدة ) وفرص تطبيقها  في المنظمات السورية</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الحوكمة (الإدارة الرشيدة )وفرص تطبيقها في المنظمات السورية   </dc:title>
  <dc:creator>ALNOUR</dc:creator>
  <cp:lastModifiedBy>Voice Stream</cp:lastModifiedBy>
  <cp:revision>64</cp:revision>
  <dcterms:created xsi:type="dcterms:W3CDTF">2010-01-21T19:22:39Z</dcterms:created>
  <dcterms:modified xsi:type="dcterms:W3CDTF">2010-03-15T18:54:06Z</dcterms:modified>
</cp:coreProperties>
</file>