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32"/>
  </p:notesMasterIdLst>
  <p:sldIdLst>
    <p:sldId id="256" r:id="rId2"/>
    <p:sldId id="279" r:id="rId3"/>
    <p:sldId id="280" r:id="rId4"/>
    <p:sldId id="281" r:id="rId5"/>
    <p:sldId id="282" r:id="rId6"/>
    <p:sldId id="283" r:id="rId7"/>
    <p:sldId id="284" r:id="rId8"/>
    <p:sldId id="285" r:id="rId9"/>
    <p:sldId id="286" r:id="rId10"/>
    <p:sldId id="288" r:id="rId11"/>
    <p:sldId id="289" r:id="rId12"/>
    <p:sldId id="257" r:id="rId13"/>
    <p:sldId id="258" r:id="rId14"/>
    <p:sldId id="270" r:id="rId15"/>
    <p:sldId id="260" r:id="rId16"/>
    <p:sldId id="261" r:id="rId17"/>
    <p:sldId id="262" r:id="rId18"/>
    <p:sldId id="263" r:id="rId19"/>
    <p:sldId id="264" r:id="rId20"/>
    <p:sldId id="265" r:id="rId21"/>
    <p:sldId id="266" r:id="rId22"/>
    <p:sldId id="267" r:id="rId23"/>
    <p:sldId id="268" r:id="rId24"/>
    <p:sldId id="269" r:id="rId25"/>
    <p:sldId id="271" r:id="rId26"/>
    <p:sldId id="272" r:id="rId27"/>
    <p:sldId id="273" r:id="rId28"/>
    <p:sldId id="274" r:id="rId29"/>
    <p:sldId id="275" r:id="rId30"/>
    <p:sldId id="278" r:id="rId31"/>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F717D15-5736-43CA-BC36-8DF2A0B7991E}" type="datetimeFigureOut">
              <a:rPr lang="ar-SY" smtClean="0"/>
              <a:pPr/>
              <a:t>02/03/1431</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1FC1AFB-CAE5-426E-B80E-A8A851A8D1A5}" type="slidenum">
              <a:rPr lang="ar-SY" smtClean="0"/>
              <a:pPr/>
              <a:t>‹#›</a:t>
            </a:fld>
            <a:endParaRPr lang="ar-SY"/>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CC7D25DD-ECEA-445A-BFE7-74E93782623D}" type="datetimeFigureOut">
              <a:rPr lang="ar-SY" smtClean="0"/>
              <a:pPr/>
              <a:t>02/03/1431</a:t>
            </a:fld>
            <a:endParaRPr lang="ar-SY"/>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Y"/>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A8ABA893-78D6-42A1-9FE6-8C8C58D84808}" type="slidenum">
              <a:rPr lang="ar-SY" smtClean="0"/>
              <a:pPr/>
              <a:t>‹#›</a:t>
            </a:fld>
            <a:endParaRPr lang="ar-S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A8ABA893-78D6-42A1-9FE6-8C8C58D84808}"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A8ABA893-78D6-42A1-9FE6-8C8C58D84808}"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A8ABA893-78D6-42A1-9FE6-8C8C58D84808}" type="slidenum">
              <a:rPr lang="ar-SY" smtClean="0"/>
              <a:pPr/>
              <a:t>‹#›</a:t>
            </a:fld>
            <a:endParaRPr lang="ar-SY"/>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5" name="عنصر نائب للتذييل 4"/>
          <p:cNvSpPr>
            <a:spLocks noGrp="1"/>
          </p:cNvSpPr>
          <p:nvPr>
            <p:ph type="ftr" sz="quarter" idx="11"/>
          </p:nvPr>
        </p:nvSpPr>
        <p:spPr/>
        <p:txBody>
          <a:bodyPr/>
          <a:lstStyle>
            <a:extLst/>
          </a:lstStyle>
          <a:p>
            <a:endParaRPr lang="ar-SY"/>
          </a:p>
        </p:txBody>
      </p:sp>
      <p:sp>
        <p:nvSpPr>
          <p:cNvPr id="6" name="عنصر نائب لرقم الشريحة 5"/>
          <p:cNvSpPr>
            <a:spLocks noGrp="1"/>
          </p:cNvSpPr>
          <p:nvPr>
            <p:ph type="sldNum" sz="quarter" idx="12"/>
          </p:nvPr>
        </p:nvSpPr>
        <p:spPr/>
        <p:txBody>
          <a:bodyPr/>
          <a:lstStyle>
            <a:extLst/>
          </a:lstStyle>
          <a:p>
            <a:fld id="{A8ABA893-78D6-42A1-9FE6-8C8C58D84808}" type="slidenum">
              <a:rPr lang="ar-SY" smtClean="0"/>
              <a:pPr/>
              <a:t>‹#›</a:t>
            </a:fld>
            <a:endParaRPr lang="ar-SY"/>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6" name="عنصر نائب للتذييل 5"/>
          <p:cNvSpPr>
            <a:spLocks noGrp="1"/>
          </p:cNvSpPr>
          <p:nvPr>
            <p:ph type="ftr" sz="quarter" idx="11"/>
          </p:nvPr>
        </p:nvSpPr>
        <p:spPr/>
        <p:txBody>
          <a:bodyPr/>
          <a:lstStyle>
            <a:extLst/>
          </a:lstStyle>
          <a:p>
            <a:endParaRPr lang="ar-SY"/>
          </a:p>
        </p:txBody>
      </p:sp>
      <p:sp>
        <p:nvSpPr>
          <p:cNvPr id="7" name="عنصر نائب لرقم الشريحة 6"/>
          <p:cNvSpPr>
            <a:spLocks noGrp="1"/>
          </p:cNvSpPr>
          <p:nvPr>
            <p:ph type="sldNum" sz="quarter" idx="12"/>
          </p:nvPr>
        </p:nvSpPr>
        <p:spPr/>
        <p:txBody>
          <a:bodyPr/>
          <a:lstStyle>
            <a:extLst/>
          </a:lstStyle>
          <a:p>
            <a:fld id="{A8ABA893-78D6-42A1-9FE6-8C8C58D84808}" type="slidenum">
              <a:rPr lang="ar-SY" smtClean="0"/>
              <a:pPr/>
              <a:t>‹#›</a:t>
            </a:fld>
            <a:endParaRPr lang="ar-SY"/>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8" name="عنصر نائب للتذييل 7"/>
          <p:cNvSpPr>
            <a:spLocks noGrp="1"/>
          </p:cNvSpPr>
          <p:nvPr>
            <p:ph type="ftr" sz="quarter" idx="11"/>
          </p:nvPr>
        </p:nvSpPr>
        <p:spPr/>
        <p:txBody>
          <a:bodyPr/>
          <a:lstStyle>
            <a:extLst/>
          </a:lstStyle>
          <a:p>
            <a:endParaRPr lang="ar-SY"/>
          </a:p>
        </p:txBody>
      </p:sp>
      <p:sp>
        <p:nvSpPr>
          <p:cNvPr id="9" name="عنصر نائب لرقم الشريحة 8"/>
          <p:cNvSpPr>
            <a:spLocks noGrp="1"/>
          </p:cNvSpPr>
          <p:nvPr>
            <p:ph type="sldNum" sz="quarter" idx="12"/>
          </p:nvPr>
        </p:nvSpPr>
        <p:spPr/>
        <p:txBody>
          <a:bodyPr/>
          <a:lstStyle>
            <a:extLst/>
          </a:lstStyle>
          <a:p>
            <a:fld id="{A8ABA893-78D6-42A1-9FE6-8C8C58D84808}" type="slidenum">
              <a:rPr lang="ar-SY" smtClean="0"/>
              <a:pPr/>
              <a:t>‹#›</a:t>
            </a:fld>
            <a:endParaRPr lang="ar-SY"/>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4" name="عنصر نائب للتذييل 3"/>
          <p:cNvSpPr>
            <a:spLocks noGrp="1"/>
          </p:cNvSpPr>
          <p:nvPr>
            <p:ph type="ftr" sz="quarter" idx="11"/>
          </p:nvPr>
        </p:nvSpPr>
        <p:spPr/>
        <p:txBody>
          <a:bodyPr/>
          <a:lstStyle>
            <a:extLst/>
          </a:lstStyle>
          <a:p>
            <a:endParaRPr lang="ar-SY"/>
          </a:p>
        </p:txBody>
      </p:sp>
      <p:sp>
        <p:nvSpPr>
          <p:cNvPr id="5" name="عنصر نائب لرقم الشريحة 4"/>
          <p:cNvSpPr>
            <a:spLocks noGrp="1"/>
          </p:cNvSpPr>
          <p:nvPr>
            <p:ph type="sldNum" sz="quarter" idx="12"/>
          </p:nvPr>
        </p:nvSpPr>
        <p:spPr/>
        <p:txBody>
          <a:bodyPr/>
          <a:lstStyle>
            <a:extLst/>
          </a:lstStyle>
          <a:p>
            <a:fld id="{A8ABA893-78D6-42A1-9FE6-8C8C58D84808}" type="slidenum">
              <a:rPr lang="ar-SY" smtClean="0"/>
              <a:pPr/>
              <a:t>‹#›</a:t>
            </a:fld>
            <a:endParaRPr lang="ar-SY"/>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CC7D25DD-ECEA-445A-BFE7-74E93782623D}" type="datetimeFigureOut">
              <a:rPr lang="ar-SY" smtClean="0"/>
              <a:pPr/>
              <a:t>02/03/1431</a:t>
            </a:fld>
            <a:endParaRPr lang="ar-SY"/>
          </a:p>
        </p:txBody>
      </p:sp>
      <p:sp>
        <p:nvSpPr>
          <p:cNvPr id="3" name="عنصر نائب للتذييل 2"/>
          <p:cNvSpPr>
            <a:spLocks noGrp="1"/>
          </p:cNvSpPr>
          <p:nvPr>
            <p:ph type="ftr" sz="quarter" idx="11"/>
          </p:nvPr>
        </p:nvSpPr>
        <p:spPr/>
        <p:txBody>
          <a:bodyPr/>
          <a:lstStyle>
            <a:extLst/>
          </a:lstStyle>
          <a:p>
            <a:endParaRPr lang="ar-SY"/>
          </a:p>
        </p:txBody>
      </p:sp>
      <p:sp>
        <p:nvSpPr>
          <p:cNvPr id="4" name="عنصر نائب لرقم الشريحة 3"/>
          <p:cNvSpPr>
            <a:spLocks noGrp="1"/>
          </p:cNvSpPr>
          <p:nvPr>
            <p:ph type="sldNum" sz="quarter" idx="12"/>
          </p:nvPr>
        </p:nvSpPr>
        <p:spPr/>
        <p:txBody>
          <a:bodyPr/>
          <a:lstStyle>
            <a:extLst/>
          </a:lstStyle>
          <a:p>
            <a:fld id="{A8ABA893-78D6-42A1-9FE6-8C8C58D84808}"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CC7D25DD-ECEA-445A-BFE7-74E93782623D}" type="datetimeFigureOut">
              <a:rPr lang="ar-SY" smtClean="0"/>
              <a:pPr/>
              <a:t>02/03/1431</a:t>
            </a:fld>
            <a:endParaRPr lang="ar-SY"/>
          </a:p>
        </p:txBody>
      </p:sp>
      <p:sp>
        <p:nvSpPr>
          <p:cNvPr id="6" name="عنصر نائب للتذييل 5"/>
          <p:cNvSpPr>
            <a:spLocks noGrp="1"/>
          </p:cNvSpPr>
          <p:nvPr>
            <p:ph type="ftr" sz="quarter" idx="11"/>
          </p:nvPr>
        </p:nvSpPr>
        <p:spPr/>
        <p:txBody>
          <a:bodyPr/>
          <a:lstStyle>
            <a:extLst/>
          </a:lstStyle>
          <a:p>
            <a:endParaRPr lang="ar-SY"/>
          </a:p>
        </p:txBody>
      </p:sp>
      <p:sp>
        <p:nvSpPr>
          <p:cNvPr id="7" name="عنصر نائب لرقم الشريحة 6"/>
          <p:cNvSpPr>
            <a:spLocks noGrp="1"/>
          </p:cNvSpPr>
          <p:nvPr>
            <p:ph type="sldNum" sz="quarter" idx="12"/>
          </p:nvPr>
        </p:nvSpPr>
        <p:spPr/>
        <p:txBody>
          <a:bodyPr/>
          <a:lstStyle>
            <a:extLst/>
          </a:lstStyle>
          <a:p>
            <a:fld id="{A8ABA893-78D6-42A1-9FE6-8C8C58D84808}" type="slidenum">
              <a:rPr lang="ar-SY" smtClean="0"/>
              <a:pPr/>
              <a:t>‹#›</a:t>
            </a:fld>
            <a:endParaRPr lang="ar-S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CC7D25DD-ECEA-445A-BFE7-74E93782623D}" type="datetimeFigureOut">
              <a:rPr lang="ar-SY" smtClean="0"/>
              <a:pPr/>
              <a:t>02/03/1431</a:t>
            </a:fld>
            <a:endParaRPr lang="ar-SY"/>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Y"/>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A8ABA893-78D6-42A1-9FE6-8C8C58D84808}" type="slidenum">
              <a:rPr lang="ar-SY" smtClean="0"/>
              <a:pPr/>
              <a:t>‹#›</a:t>
            </a:fld>
            <a:endParaRPr lang="ar-SY"/>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7D25DD-ECEA-445A-BFE7-74E93782623D}" type="datetimeFigureOut">
              <a:rPr lang="ar-SY" smtClean="0"/>
              <a:pPr/>
              <a:t>02/03/1431</a:t>
            </a:fld>
            <a:endParaRPr lang="ar-SY"/>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Y"/>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ABA893-78D6-42A1-9FE6-8C8C58D84808}" type="slidenum">
              <a:rPr lang="ar-SY" smtClean="0"/>
              <a:pPr/>
              <a:t>‹#›</a:t>
            </a:fld>
            <a:endParaRPr lang="ar-SY"/>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0"/>
            <a:ext cx="7772400" cy="4143403"/>
          </a:xfrm>
        </p:spPr>
        <p:txBody>
          <a:bodyPr>
            <a:normAutofit/>
          </a:bodyPr>
          <a:lstStyle/>
          <a:p>
            <a:pPr algn="r"/>
            <a:r>
              <a:rPr lang="ar-SY" sz="2400" dirty="0" smtClean="0"/>
              <a:t>جامعة </a:t>
            </a:r>
            <a:r>
              <a:rPr lang="ar-SY" sz="2400" dirty="0"/>
              <a:t>دمشق                                                 </a:t>
            </a:r>
            <a:r>
              <a:rPr lang="en-US" sz="2400" dirty="0"/>
              <a:t/>
            </a:r>
            <a:br>
              <a:rPr lang="en-US" sz="2400" dirty="0"/>
            </a:br>
            <a:r>
              <a:rPr lang="ar-SY" sz="2400" dirty="0"/>
              <a:t>كلية الاقتصاد</a:t>
            </a:r>
            <a:r>
              <a:rPr lang="en-US" sz="2400" dirty="0"/>
              <a:t/>
            </a:r>
            <a:br>
              <a:rPr lang="en-US" sz="2400" dirty="0"/>
            </a:br>
            <a:r>
              <a:rPr lang="ar-SY" sz="2400" dirty="0"/>
              <a:t>ماجستير إدارة </a:t>
            </a:r>
            <a:r>
              <a:rPr lang="ar-SY" sz="2400" dirty="0" smtClean="0"/>
              <a:t>الأعمال </a:t>
            </a:r>
            <a:r>
              <a:rPr lang="en-US" sz="2400" dirty="0"/>
              <a:t/>
            </a:r>
            <a:br>
              <a:rPr lang="en-US" sz="2400" dirty="0"/>
            </a:br>
            <a:r>
              <a:rPr lang="ar-SY" sz="2400" dirty="0"/>
              <a:t>السنة الأولى </a:t>
            </a:r>
            <a:r>
              <a:rPr lang="en-US" sz="2400" dirty="0"/>
              <a:t/>
            </a:r>
            <a:br>
              <a:rPr lang="en-US" sz="2400" dirty="0"/>
            </a:br>
            <a:r>
              <a:rPr lang="ar-SY" sz="2400" dirty="0" smtClean="0"/>
              <a:t/>
            </a:r>
            <a:br>
              <a:rPr lang="ar-SY" sz="2400" dirty="0" smtClean="0"/>
            </a:br>
            <a:r>
              <a:rPr lang="ar-SY" sz="2400" dirty="0"/>
              <a:t/>
            </a:r>
            <a:br>
              <a:rPr lang="ar-SY" sz="2400" dirty="0"/>
            </a:br>
            <a:r>
              <a:rPr lang="ar-SY" sz="2400" b="1" dirty="0" smtClean="0"/>
              <a:t>            الاستراتيجيات الكلية في نطاق السوق المحلي والأسواق العالمية</a:t>
            </a:r>
            <a:r>
              <a:rPr lang="ar-SY" sz="2400" dirty="0" smtClean="0"/>
              <a:t/>
            </a:r>
            <a:br>
              <a:rPr lang="ar-SY" sz="2400" dirty="0" smtClean="0"/>
            </a:br>
            <a:r>
              <a:rPr lang="ar-SY" sz="2400" dirty="0" smtClean="0"/>
              <a:t/>
            </a:r>
            <a:br>
              <a:rPr lang="ar-SY" sz="2400" dirty="0" smtClean="0"/>
            </a:br>
            <a:r>
              <a:rPr lang="ar-SY" sz="2400" dirty="0"/>
              <a:t/>
            </a:r>
            <a:br>
              <a:rPr lang="ar-SY" sz="2400" dirty="0"/>
            </a:br>
            <a:endParaRPr lang="ar-SY" sz="2400" dirty="0"/>
          </a:p>
        </p:txBody>
      </p:sp>
      <p:sp>
        <p:nvSpPr>
          <p:cNvPr id="3" name="عنوان فرعي 2"/>
          <p:cNvSpPr>
            <a:spLocks noGrp="1"/>
          </p:cNvSpPr>
          <p:nvPr>
            <p:ph type="subTitle" idx="1"/>
          </p:nvPr>
        </p:nvSpPr>
        <p:spPr>
          <a:xfrm>
            <a:off x="685800" y="3286124"/>
            <a:ext cx="7772400" cy="1525187"/>
          </a:xfrm>
        </p:spPr>
        <p:txBody>
          <a:bodyPr>
            <a:normAutofit fontScale="92500" lnSpcReduction="10000"/>
          </a:bodyPr>
          <a:lstStyle/>
          <a:p>
            <a:r>
              <a:rPr lang="ar-SY" sz="2400" dirty="0" smtClean="0"/>
              <a:t>إعداد الطالب:عبد السلام العدس</a:t>
            </a:r>
          </a:p>
          <a:p>
            <a:r>
              <a:rPr lang="ar-SY" sz="2400" dirty="0" smtClean="0"/>
              <a:t>إعداد الطالب:</a:t>
            </a:r>
            <a:r>
              <a:rPr lang="ar-SY" sz="2400" dirty="0" err="1" smtClean="0"/>
              <a:t>آزاد</a:t>
            </a:r>
            <a:r>
              <a:rPr lang="ar-SY" sz="2400" dirty="0" smtClean="0"/>
              <a:t>  قاسم</a:t>
            </a:r>
          </a:p>
          <a:p>
            <a:endParaRPr lang="ar-SY" sz="2400" dirty="0" smtClean="0"/>
          </a:p>
          <a:p>
            <a:r>
              <a:rPr lang="ar-SY" sz="2400" dirty="0" smtClean="0"/>
              <a:t>إشراف الدكتور:مجد صقور                                              </a:t>
            </a:r>
            <a:endParaRPr lang="ar-SY" sz="2400" dirty="0"/>
          </a:p>
        </p:txBody>
      </p:sp>
      <p:pic>
        <p:nvPicPr>
          <p:cNvPr id="4" name="صورة 3" descr="2.gif"/>
          <p:cNvPicPr/>
          <p:nvPr/>
        </p:nvPicPr>
        <p:blipFill>
          <a:blip r:embed="rId2"/>
          <a:stretch>
            <a:fillRect/>
          </a:stretch>
        </p:blipFill>
        <p:spPr>
          <a:xfrm>
            <a:off x="571472" y="214290"/>
            <a:ext cx="1928826" cy="1571636"/>
          </a:xfrm>
          <a:prstGeom prst="rect">
            <a:avLst/>
          </a:prstGeom>
          <a:ln w="190500" cap="sq">
            <a:solidFill>
              <a:srgbClr val="C8C6BD"/>
            </a:solidFill>
            <a:prstDash val="solid"/>
            <a:miter lim="800000"/>
          </a:ln>
          <a:effectLst>
            <a:glow rad="63500">
              <a:schemeClr val="accent2">
                <a:satMod val="175000"/>
                <a:alpha val="40000"/>
              </a:schemeClr>
            </a:glow>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صورة 5"/>
          <p:cNvPicPr>
            <a:picLocks noChangeAspect="1" noChangeArrowheads="1"/>
          </p:cNvPicPr>
          <p:nvPr/>
        </p:nvPicPr>
        <p:blipFill>
          <a:blip r:embed="rId3"/>
          <a:srcRect l="34816" t="22983" r="46486" b="54594"/>
          <a:stretch>
            <a:fillRect/>
          </a:stretch>
        </p:blipFill>
        <p:spPr bwMode="auto">
          <a:xfrm>
            <a:off x="428596" y="3429000"/>
            <a:ext cx="3276600" cy="295275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3000364" y="0"/>
            <a:ext cx="3786214"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u="sng" dirty="0" smtClean="0"/>
              <a:t>استراتيجيات المزج بين شركات الأعمال</a:t>
            </a:r>
            <a:endParaRPr lang="en-US" dirty="0" smtClean="0"/>
          </a:p>
          <a:p>
            <a:pPr algn="ctr"/>
            <a:r>
              <a:rPr lang="ar-SY" dirty="0" smtClean="0"/>
              <a:t> </a:t>
            </a:r>
            <a:endParaRPr lang="ar-SY" dirty="0"/>
          </a:p>
        </p:txBody>
      </p:sp>
      <p:sp>
        <p:nvSpPr>
          <p:cNvPr id="1025" name="Rectangle 1"/>
          <p:cNvSpPr>
            <a:spLocks noChangeArrowheads="1"/>
          </p:cNvSpPr>
          <p:nvPr/>
        </p:nvSpPr>
        <p:spPr bwMode="auto">
          <a:xfrm>
            <a:off x="571472" y="1071546"/>
            <a:ext cx="857252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Y"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CS  Topazz" pitchFamily="2" charset="-78"/>
              </a:rPr>
              <a:t>أ -الاستحواذ</a:t>
            </a:r>
            <a:r>
              <a:rPr kumimoji="0" lang="en-US"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CS  Topazz" pitchFamily="2" charset="-78"/>
              </a:rPr>
              <a:t>(Acquisition)</a:t>
            </a:r>
            <a:endParaRPr kumimoji="0" lang="en-US"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يقصد بالاستحواذ أو الاقتناء من الناحية اللغوية الحصول على الشيء عن طريق الشراء أو عمليات المبادلة.ويوجد طرفان في عملية الاستحواذ وهما الشركة الحائزة  الشركة المستحوذ عليها وبشكل عام يمكن القول أن هناك نوعان من الاستحواذ </a:t>
            </a:r>
            <a:r>
              <a:rPr kumimoji="0" lang="ar-SY" sz="1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وهما:</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الاستحواذ عن طريق الدمج، الاستحواذ عن طريق التملك.</a:t>
            </a:r>
            <a:endParaRPr kumimoji="0" lang="ar-SY"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428596" y="1857364"/>
            <a:ext cx="871540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lang="ar-SY" sz="1600" b="1" u="sng" dirty="0" smtClean="0">
                <a:solidFill>
                  <a:srgbClr val="C00000"/>
                </a:solidFill>
                <a:latin typeface="Calibri" pitchFamily="34" charset="0"/>
                <a:ea typeface="Calibri" pitchFamily="34" charset="0"/>
                <a:cs typeface="Arial" pitchFamily="34" charset="0"/>
              </a:rPr>
              <a:t>1 -ا</a:t>
            </a:r>
            <a:r>
              <a:rPr kumimoji="0" lang="ar-SY" sz="1600" b="1" i="0" u="sng" strike="noStrike" cap="none" normalizeH="0" baseline="0" dirty="0" smtClean="0">
                <a:ln>
                  <a:noFill/>
                </a:ln>
                <a:solidFill>
                  <a:srgbClr val="C00000"/>
                </a:solidFill>
                <a:effectLst/>
                <a:latin typeface="Calibri" pitchFamily="34" charset="0"/>
                <a:ea typeface="Calibri" pitchFamily="34" charset="0"/>
                <a:cs typeface="Arial" pitchFamily="34" charset="0"/>
              </a:rPr>
              <a:t>لاستحواذ عن طريق الدمج ويمكن تقسيمه إلى نوعين وهما:</a:t>
            </a:r>
            <a:endParaRPr kumimoji="0" lang="ar-SY" sz="1600" b="0" i="0" u="none" strike="noStrike" cap="none" normalizeH="0" baseline="0" dirty="0" smtClean="0">
              <a:ln>
                <a:noFill/>
              </a:ln>
              <a:solidFill>
                <a:srgbClr val="C00000"/>
              </a:solidFill>
              <a:effectLst/>
              <a:latin typeface="Arial" pitchFamily="34" charset="0"/>
              <a:cs typeface="Arial" pitchFamily="34" charset="0"/>
            </a:endParaRPr>
          </a:p>
        </p:txBody>
      </p:sp>
      <p:sp>
        <p:nvSpPr>
          <p:cNvPr id="1027" name="Rectangle 3"/>
          <p:cNvSpPr>
            <a:spLocks noChangeArrowheads="1"/>
          </p:cNvSpPr>
          <p:nvPr/>
        </p:nvSpPr>
        <p:spPr bwMode="auto">
          <a:xfrm>
            <a:off x="285720" y="2071678"/>
            <a:ext cx="88582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Y"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الاتحاد </a:t>
            </a:r>
            <a:r>
              <a:rPr kumimoji="0" lang="en-US"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:(consolidation)</a:t>
            </a:r>
            <a:endParaRPr kumimoji="0" lang="en-US"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يعتبر نوعا من الاستحواذ ويطلق عليه بعض الكتاب مسمى الاتحاد القانوني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statutory consolidation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.ويعرف بأنه المزج بين شركتين أو أكثر وفقا لقانون الشركات بالدولة وعن طريق حل أو إنهاء الشركات القائمة وتكوين منشاة واحدة جديدة تشمل كل الشركات المتوحدة معا.وتصبح الشركة الجديدة هي الباقية على قيد الحياة وتضم كل الأصول والخصوم ووحدات الأعمال المجمعة للشركات المتوحدة. وعادة ما يتم هذا النوع بين شركات ذات أحجام متساوية وقوة سوقية واحدة.ويتطلب هذا النوع من الاتحاد موافقة كل من مجالس إدارات وحملة أسهم الشركات المتوحدة.</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285720" y="3500438"/>
            <a:ext cx="88582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Y"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الاندماج الطوعي </a:t>
            </a:r>
            <a:r>
              <a:rPr kumimoji="0" lang="en-US"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:(Merger) </a:t>
            </a:r>
            <a:endParaRPr kumimoji="0" lang="ar-SY" sz="16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يقصد بذلك استخدام أي أسلوب من بين عدة أساليب للمزج بين أو ضم منشأتين أو أكثر.وفي ظل هذه الطريقة تفنى شركة أو أكثر في شركة أخرى قائمة،بمعنى أن إحدى الشركات تظل موجودة وتبتلع بقية الشركات الأخرى.وعادة ما تأخذ الشركة الناتجة اسما مشتقا من الشركات المكونة لها.وتصبح الشركة الناتجة مالكة لكل الأصول،ووحدات الأعمال والخصوم الخاصة بالشركة المندمجة ويكون لحملة أسهم الشركة المختفية حقوق ملكية في الشركة الجديدة.حيث يتطلب مثل هذا الاندماج موافقة كل من مجالس الإدارات وحملة أسهم الشركتين وفقا لعدد الأصوات المطلوبة وعادة ما يكون ثلثي الأصوات.</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p>
        </p:txBody>
      </p:sp>
      <p:sp>
        <p:nvSpPr>
          <p:cNvPr id="1029" name="Rectangle 5"/>
          <p:cNvSpPr>
            <a:spLocks noChangeArrowheads="1"/>
          </p:cNvSpPr>
          <p:nvPr/>
        </p:nvSpPr>
        <p:spPr bwMode="auto">
          <a:xfrm>
            <a:off x="0" y="5072074"/>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lang="ar-SY" sz="1600" b="1" u="sng" dirty="0" smtClean="0">
                <a:solidFill>
                  <a:srgbClr val="C00000"/>
                </a:solidFill>
                <a:latin typeface="Calibri" pitchFamily="34" charset="0"/>
                <a:ea typeface="Calibri" pitchFamily="34" charset="0"/>
                <a:cs typeface="Arial" pitchFamily="34" charset="0"/>
              </a:rPr>
              <a:t>2 -ا</a:t>
            </a:r>
            <a:r>
              <a:rPr kumimoji="0" lang="ar-SY" sz="1600" b="1" i="0" u="sng" strike="noStrike" cap="none" normalizeH="0" baseline="0" dirty="0" smtClean="0">
                <a:ln>
                  <a:noFill/>
                </a:ln>
                <a:solidFill>
                  <a:srgbClr val="C00000"/>
                </a:solidFill>
                <a:effectLst/>
                <a:latin typeface="Calibri" pitchFamily="34" charset="0"/>
                <a:ea typeface="Calibri" pitchFamily="34" charset="0"/>
                <a:cs typeface="Arial" pitchFamily="34" charset="0"/>
              </a:rPr>
              <a:t>لاستحواذ عن طريق التملك ويمكن تقسيمه إلى نوعين وهما:</a:t>
            </a:r>
            <a:endParaRPr kumimoji="0" lang="ar-SY" sz="1600" b="0" i="0" u="none" strike="noStrike" cap="none" normalizeH="0" baseline="0" dirty="0" smtClean="0">
              <a:ln>
                <a:noFill/>
              </a:ln>
              <a:solidFill>
                <a:srgbClr val="C00000"/>
              </a:solidFill>
              <a:effectLst/>
              <a:latin typeface="Arial" pitchFamily="34" charset="0"/>
              <a:cs typeface="Arial" pitchFamily="34" charset="0"/>
            </a:endParaRPr>
          </a:p>
        </p:txBody>
      </p:sp>
      <p:sp>
        <p:nvSpPr>
          <p:cNvPr id="1030" name="Rectangle 6"/>
          <p:cNvSpPr>
            <a:spLocks noChangeArrowheads="1"/>
          </p:cNvSpPr>
          <p:nvPr/>
        </p:nvSpPr>
        <p:spPr bwMode="auto">
          <a:xfrm>
            <a:off x="2143108" y="5429264"/>
            <a:ext cx="7000893"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Y" sz="1600" b="1" i="0" u="sng" strike="noStrike" cap="none" normalizeH="0" baseline="0" dirty="0" smtClean="0">
                <a:ln>
                  <a:noFill/>
                </a:ln>
                <a:solidFill>
                  <a:srgbClr val="FF0000"/>
                </a:solidFill>
                <a:effectLst/>
                <a:latin typeface="Calibri" pitchFamily="34" charset="0"/>
                <a:ea typeface="Calibri" pitchFamily="34" charset="0"/>
                <a:cs typeface="Diwani Letter" pitchFamily="2" charset="-78"/>
              </a:rPr>
              <a:t>الشراء</a:t>
            </a:r>
            <a:r>
              <a:rPr kumimoji="0" lang="en-US" sz="1600" b="1" i="0" u="sng" strike="noStrike" cap="none" normalizeH="0" baseline="0" dirty="0" smtClean="0">
                <a:ln>
                  <a:noFill/>
                </a:ln>
                <a:solidFill>
                  <a:srgbClr val="FF0000"/>
                </a:solidFill>
                <a:effectLst/>
                <a:latin typeface="Calibri" pitchFamily="34" charset="0"/>
                <a:ea typeface="Calibri" pitchFamily="34" charset="0"/>
                <a:cs typeface="Diwani Letter" pitchFamily="2" charset="-78"/>
              </a:rPr>
              <a:t>(purchasing)</a:t>
            </a:r>
            <a:r>
              <a:rPr kumimoji="0" lang="ar-SY" sz="1600" b="1" i="0" u="sng" strike="noStrike" cap="none" normalizeH="0" baseline="0" dirty="0" smtClean="0">
                <a:ln>
                  <a:noFill/>
                </a:ln>
                <a:solidFill>
                  <a:srgbClr val="FF0000"/>
                </a:solidFill>
                <a:effectLst/>
                <a:latin typeface="Calibri" pitchFamily="34" charset="0"/>
                <a:ea typeface="Calibri" pitchFamily="34" charset="0"/>
                <a:cs typeface="Diwani Letter" pitchFamily="2" charset="-78"/>
              </a:rPr>
              <a:t>:</a:t>
            </a:r>
            <a:endPar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ويعني قيام شركة ما بشراء شركة أخرى ويتم استيعابها بالكامل من جانب الشركة الحائزة حيث تعتبرها كوحدة تشغيلية أو نشاط تابع لها.ويتم الشراء عن طريق شراء أصول شركة أخرى أو شراء أسهم.</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p>
        </p:txBody>
      </p:sp>
      <p:pic>
        <p:nvPicPr>
          <p:cNvPr id="1032" name="Picture 8" descr="C:\Program Files\Microsoft Office\MEDIA\CAGCAT10\j0300840.wmf"/>
          <p:cNvPicPr>
            <a:picLocks noChangeAspect="1" noChangeArrowheads="1"/>
          </p:cNvPicPr>
          <p:nvPr/>
        </p:nvPicPr>
        <p:blipFill>
          <a:blip r:embed="rId2"/>
          <a:srcRect/>
          <a:stretch>
            <a:fillRect/>
          </a:stretch>
        </p:blipFill>
        <p:spPr bwMode="auto">
          <a:xfrm>
            <a:off x="0" y="5143512"/>
            <a:ext cx="1815084" cy="1528877"/>
          </a:xfrm>
          <a:prstGeom prst="rect">
            <a:avLst/>
          </a:prstGeom>
          <a:noFill/>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5">
                                            <p:txEl>
                                              <p:pRg st="1" end="1"/>
                                            </p:txEl>
                                          </p:spTgt>
                                        </p:tgtEl>
                                        <p:attrNameLst>
                                          <p:attrName>style.visibility</p:attrName>
                                        </p:attrNameLst>
                                      </p:cBhvr>
                                      <p:to>
                                        <p:strVal val="visible"/>
                                      </p:to>
                                    </p:set>
                                    <p:animEffect transition="in" filter="fade">
                                      <p:cBhvr>
                                        <p:cTn id="10" dur="2000"/>
                                        <p:tgtEl>
                                          <p:spTgt spid="102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26">
                                            <p:txEl>
                                              <p:pRg st="0" end="0"/>
                                            </p:txEl>
                                          </p:spTgt>
                                        </p:tgtEl>
                                        <p:attrNameLst>
                                          <p:attrName>style.visibility</p:attrName>
                                        </p:attrNameLst>
                                      </p:cBhvr>
                                      <p:to>
                                        <p:strVal val="visible"/>
                                      </p:to>
                                    </p:set>
                                    <p:animEffect transition="in" filter="wipe(down)">
                                      <p:cBhvr>
                                        <p:cTn id="15" dur="500"/>
                                        <p:tgtEl>
                                          <p:spTgt spid="102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27">
                                            <p:txEl>
                                              <p:pRg st="0" end="0"/>
                                            </p:txEl>
                                          </p:spTgt>
                                        </p:tgtEl>
                                        <p:attrNameLst>
                                          <p:attrName>style.visibility</p:attrName>
                                        </p:attrNameLst>
                                      </p:cBhvr>
                                      <p:to>
                                        <p:strVal val="visible"/>
                                      </p:to>
                                    </p:set>
                                    <p:animEffect transition="in" filter="wipe(down)">
                                      <p:cBhvr>
                                        <p:cTn id="20" dur="500"/>
                                        <p:tgtEl>
                                          <p:spTgt spid="1027">
                                            <p:txEl>
                                              <p:pRg st="0" end="0"/>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Effect transition="in" filter="wipe(down)">
                                      <p:cBhvr>
                                        <p:cTn id="23" dur="500"/>
                                        <p:tgtEl>
                                          <p:spTgt spid="102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28">
                                            <p:txEl>
                                              <p:pRg st="0" end="0"/>
                                            </p:txEl>
                                          </p:spTgt>
                                        </p:tgtEl>
                                        <p:attrNameLst>
                                          <p:attrName>style.visibility</p:attrName>
                                        </p:attrNameLst>
                                      </p:cBhvr>
                                      <p:to>
                                        <p:strVal val="visible"/>
                                      </p:to>
                                    </p:set>
                                    <p:anim calcmode="lin" valueType="num">
                                      <p:cBhvr additive="base">
                                        <p:cTn id="28" dur="500" fill="hold"/>
                                        <p:tgtEl>
                                          <p:spTgt spid="1028">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28">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028">
                                            <p:txEl>
                                              <p:pRg st="1" end="1"/>
                                            </p:txEl>
                                          </p:spTgt>
                                        </p:tgtEl>
                                        <p:attrNameLst>
                                          <p:attrName>style.visibility</p:attrName>
                                        </p:attrNameLst>
                                      </p:cBhvr>
                                      <p:to>
                                        <p:strVal val="visible"/>
                                      </p:to>
                                    </p:set>
                                    <p:anim calcmode="lin" valueType="num">
                                      <p:cBhvr additive="base">
                                        <p:cTn id="32" dur="500" fill="hold"/>
                                        <p:tgtEl>
                                          <p:spTgt spid="1028">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0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29">
                                            <p:txEl>
                                              <p:pRg st="0" end="0"/>
                                            </p:txEl>
                                          </p:spTgt>
                                        </p:tgtEl>
                                        <p:attrNameLst>
                                          <p:attrName>style.visibility</p:attrName>
                                        </p:attrNameLst>
                                      </p:cBhvr>
                                      <p:to>
                                        <p:strVal val="visible"/>
                                      </p:to>
                                    </p:set>
                                    <p:animEffect transition="in" filter="fade">
                                      <p:cBhvr>
                                        <p:cTn id="38" dur="2000"/>
                                        <p:tgtEl>
                                          <p:spTgt spid="102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30">
                                            <p:txEl>
                                              <p:pRg st="0" end="0"/>
                                            </p:txEl>
                                          </p:spTgt>
                                        </p:tgtEl>
                                        <p:attrNameLst>
                                          <p:attrName>style.visibility</p:attrName>
                                        </p:attrNameLst>
                                      </p:cBhvr>
                                      <p:to>
                                        <p:strVal val="visible"/>
                                      </p:to>
                                    </p:set>
                                    <p:anim calcmode="lin" valueType="num">
                                      <p:cBhvr additive="base">
                                        <p:cTn id="43" dur="500" fill="hold"/>
                                        <p:tgtEl>
                                          <p:spTgt spid="103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30">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30">
                                            <p:txEl>
                                              <p:pRg st="1" end="1"/>
                                            </p:txEl>
                                          </p:spTgt>
                                        </p:tgtEl>
                                        <p:attrNameLst>
                                          <p:attrName>style.visibility</p:attrName>
                                        </p:attrNameLst>
                                      </p:cBhvr>
                                      <p:to>
                                        <p:strVal val="visible"/>
                                      </p:to>
                                    </p:set>
                                    <p:anim calcmode="lin" valueType="num">
                                      <p:cBhvr additive="base">
                                        <p:cTn id="47" dur="500" fill="hold"/>
                                        <p:tgtEl>
                                          <p:spTgt spid="1030">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032"/>
                                        </p:tgtEl>
                                        <p:attrNameLst>
                                          <p:attrName>style.visibility</p:attrName>
                                        </p:attrNameLst>
                                      </p:cBhvr>
                                      <p:to>
                                        <p:strVal val="visible"/>
                                      </p:to>
                                    </p:set>
                                    <p:anim calcmode="lin" valueType="num">
                                      <p:cBhvr additive="base">
                                        <p:cTn id="53" dur="500" fill="hold"/>
                                        <p:tgtEl>
                                          <p:spTgt spid="1032"/>
                                        </p:tgtEl>
                                        <p:attrNameLst>
                                          <p:attrName>ppt_x</p:attrName>
                                        </p:attrNameLst>
                                      </p:cBhvr>
                                      <p:tavLst>
                                        <p:tav tm="0">
                                          <p:val>
                                            <p:strVal val="#ppt_x"/>
                                          </p:val>
                                        </p:tav>
                                        <p:tav tm="100000">
                                          <p:val>
                                            <p:strVal val="#ppt_x"/>
                                          </p:val>
                                        </p:tav>
                                      </p:tavLst>
                                    </p:anim>
                                    <p:anim calcmode="lin" valueType="num">
                                      <p:cBhvr additive="base">
                                        <p:cTn id="54"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allAtOnce"/>
      <p:bldP spid="1026" grpId="0" build="allAtOnce"/>
      <p:bldP spid="1027" grpId="0" build="allAtOnce"/>
      <p:bldP spid="1028" grpId="0" build="allAtOnce"/>
      <p:bldP spid="1029" grpId="0" build="allAtOnce"/>
      <p:bldP spid="1030"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85720" y="0"/>
            <a:ext cx="88582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السيطرة أو التحكم</a:t>
            </a:r>
            <a:r>
              <a:rPr kumimoji="0" lang="en-US"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Diwani Letter" pitchFamily="2" charset="-78"/>
              </a:rPr>
              <a:t>:(control)</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ويعني قيام شركة ما بالسيطرة على شركة أخرى عن طريق تملك جزء من رأس مالها،حيث تقوم الشركة المغيرة بحيازة وامتلاك نسبة من أسهم الشركة المستهدفة والتي يطلق عليها التابعة وبما يمكن بمقتضاها الحصول على حق المراقبة والسيطرة والتحكم فيها.</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4818" name="Rectangle 2"/>
          <p:cNvSpPr>
            <a:spLocks noChangeArrowheads="1"/>
          </p:cNvSpPr>
          <p:nvPr/>
        </p:nvSpPr>
        <p:spPr bwMode="auto">
          <a:xfrm>
            <a:off x="285720" y="857232"/>
            <a:ext cx="88582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Y"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mbria" pitchFamily="18" charset="0"/>
                <a:ea typeface="Calibri" pitchFamily="34" charset="0"/>
                <a:cs typeface="ACS  Topazz" pitchFamily="2" charset="-78"/>
              </a:rPr>
              <a:t>ب -الاستيلاء العدائي </a:t>
            </a:r>
            <a:r>
              <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mbria" pitchFamily="18" charset="0"/>
                <a:ea typeface="Calibri" pitchFamily="34" charset="0"/>
                <a:cs typeface="ACS  Topazz" pitchFamily="2" charset="-78"/>
              </a:rPr>
              <a:t>(hostile takeover)</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يحدث الاستيلاء العدائي على شركة أخرى ضد رغبة إدارتها بسبب عدم الموافقة على السعر أو للمحافظة على استقلاليتها.وتقوم إدارة الشركة المغيرة بتقديم عرضها للشراء مباشرة من مساهمي الشركة المستهدفة،ويطلب في هذا العرض شراء أسهمهم مقابل سعر معين.وعادة ما يكون سعر شراء السهم أعلى من السعر السوقي الحالي له.ويمثل هذا السعر حافزا لمساهمي الشركة المستهدفة لقبول العرض من ناحية،وللتغلب على معارضة الإدارة من ناحية ثانية.</a:t>
            </a: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وتتم مزايدة الاستيلاء على الشركة المستهدفة من خلال: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عرض الشراء النقدي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عرض مبادلة حيث يقدم المشتري عرضه للاستحواذ على الشركة المستهدفة من خلال مبادلة الأسهم أو ضمانات أخرى في شكل غير نقدي.</a:t>
            </a:r>
          </a:p>
        </p:txBody>
      </p:sp>
      <p:sp>
        <p:nvSpPr>
          <p:cNvPr id="34819" name="Rectangle 3"/>
          <p:cNvSpPr>
            <a:spLocks noChangeArrowheads="1"/>
          </p:cNvSpPr>
          <p:nvPr/>
        </p:nvSpPr>
        <p:spPr bwMode="auto">
          <a:xfrm>
            <a:off x="500034" y="3071810"/>
            <a:ext cx="864396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Y" sz="1600" b="1" i="0" u="sng" strike="noStrike" cap="none" normalizeH="0" baseline="0" dirty="0" smtClean="0">
                <a:ln>
                  <a:noFill/>
                </a:ln>
                <a:solidFill>
                  <a:srgbClr val="FF0000"/>
                </a:solidFill>
                <a:effectLst/>
                <a:latin typeface="Calibri" pitchFamily="34" charset="0"/>
                <a:ea typeface="Calibri" pitchFamily="34" charset="0"/>
                <a:cs typeface="Arial" pitchFamily="34" charset="0"/>
              </a:rPr>
              <a:t>أنواع الاندماجات يمكن تصنيف الاندماج إلى ثلاثة أنواع هي:</a:t>
            </a:r>
            <a:endParaRPr kumimoji="0" lang="en-US" sz="16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الاندماج الأفقي:</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اندماج يتم بين شركتين أو أكثر تعملان في نفس نوع النشاط (يشبه التكامل الأفقي).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الاندماج الرأسي:</a:t>
            </a:r>
            <a:endParaRPr kumimoji="0" lang="en-US" sz="16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اندماج بين شركتين أو أكثر تعملان في أنشطة متكاملة عموديا(يشبه التكامل الرأسي).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الاندماج المختلط:</a:t>
            </a:r>
            <a:endParaRPr kumimoji="0" lang="en-US" sz="16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الاندماج بين شركتين أو أكثر تعملان في أنشطة مختلفة غير مترابطة فيما بينها.</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4820" name="Picture 4" descr="C:\Program Files\Microsoft Office\MEDIA\CAGCAT10\j0297749.wmf"/>
          <p:cNvPicPr>
            <a:picLocks noChangeAspect="1" noChangeArrowheads="1"/>
          </p:cNvPicPr>
          <p:nvPr/>
        </p:nvPicPr>
        <p:blipFill>
          <a:blip r:embed="rId2"/>
          <a:srcRect/>
          <a:stretch>
            <a:fillRect/>
          </a:stretch>
        </p:blipFill>
        <p:spPr bwMode="auto">
          <a:xfrm>
            <a:off x="0" y="4214818"/>
            <a:ext cx="2423132" cy="20002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7">
                                            <p:txEl>
                                              <p:pRg st="0" end="0"/>
                                            </p:txEl>
                                          </p:spTgt>
                                        </p:tgtEl>
                                        <p:attrNameLst>
                                          <p:attrName>style.visibility</p:attrName>
                                        </p:attrNameLst>
                                      </p:cBhvr>
                                      <p:to>
                                        <p:strVal val="visible"/>
                                      </p:to>
                                    </p:set>
                                    <p:anim calcmode="lin" valueType="num">
                                      <p:cBhvr additive="base">
                                        <p:cTn id="7" dur="500" fill="hold"/>
                                        <p:tgtEl>
                                          <p:spTgt spid="348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817">
                                            <p:txEl>
                                              <p:pRg st="1" end="1"/>
                                            </p:txEl>
                                          </p:spTgt>
                                        </p:tgtEl>
                                        <p:attrNameLst>
                                          <p:attrName>style.visibility</p:attrName>
                                        </p:attrNameLst>
                                      </p:cBhvr>
                                      <p:to>
                                        <p:strVal val="visible"/>
                                      </p:to>
                                    </p:set>
                                    <p:anim calcmode="lin" valueType="num">
                                      <p:cBhvr additive="base">
                                        <p:cTn id="11" dur="500" fill="hold"/>
                                        <p:tgtEl>
                                          <p:spTgt spid="348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4818">
                                            <p:txEl>
                                              <p:pRg st="0" end="0"/>
                                            </p:txEl>
                                          </p:spTgt>
                                        </p:tgtEl>
                                        <p:attrNameLst>
                                          <p:attrName>style.visibility</p:attrName>
                                        </p:attrNameLst>
                                      </p:cBhvr>
                                      <p:to>
                                        <p:strVal val="visible"/>
                                      </p:to>
                                    </p:set>
                                    <p:animEffect transition="in" filter="wipe(down)">
                                      <p:cBhvr>
                                        <p:cTn id="17" dur="500"/>
                                        <p:tgtEl>
                                          <p:spTgt spid="34818">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4818">
                                            <p:txEl>
                                              <p:pRg st="1" end="1"/>
                                            </p:txEl>
                                          </p:spTgt>
                                        </p:tgtEl>
                                        <p:attrNameLst>
                                          <p:attrName>style.visibility</p:attrName>
                                        </p:attrNameLst>
                                      </p:cBhvr>
                                      <p:to>
                                        <p:strVal val="visible"/>
                                      </p:to>
                                    </p:set>
                                    <p:animEffect transition="in" filter="wipe(down)">
                                      <p:cBhvr>
                                        <p:cTn id="20" dur="500"/>
                                        <p:tgtEl>
                                          <p:spTgt spid="34818">
                                            <p:txEl>
                                              <p:pRg st="1" end="1"/>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4818">
                                            <p:txEl>
                                              <p:pRg st="2" end="2"/>
                                            </p:txEl>
                                          </p:spTgt>
                                        </p:tgtEl>
                                        <p:attrNameLst>
                                          <p:attrName>style.visibility</p:attrName>
                                        </p:attrNameLst>
                                      </p:cBhvr>
                                      <p:to>
                                        <p:strVal val="visible"/>
                                      </p:to>
                                    </p:set>
                                    <p:animEffect transition="in" filter="wipe(down)">
                                      <p:cBhvr>
                                        <p:cTn id="23" dur="500"/>
                                        <p:tgtEl>
                                          <p:spTgt spid="34818">
                                            <p:txEl>
                                              <p:pRg st="2" end="2"/>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4818">
                                            <p:txEl>
                                              <p:pRg st="3" end="3"/>
                                            </p:txEl>
                                          </p:spTgt>
                                        </p:tgtEl>
                                        <p:attrNameLst>
                                          <p:attrName>style.visibility</p:attrName>
                                        </p:attrNameLst>
                                      </p:cBhvr>
                                      <p:to>
                                        <p:strVal val="visible"/>
                                      </p:to>
                                    </p:set>
                                    <p:animEffect transition="in" filter="wipe(down)">
                                      <p:cBhvr>
                                        <p:cTn id="26" dur="500"/>
                                        <p:tgtEl>
                                          <p:spTgt spid="34818">
                                            <p:txEl>
                                              <p:pRg st="3" end="3"/>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4818">
                                            <p:txEl>
                                              <p:pRg st="4" end="4"/>
                                            </p:txEl>
                                          </p:spTgt>
                                        </p:tgtEl>
                                        <p:attrNameLst>
                                          <p:attrName>style.visibility</p:attrName>
                                        </p:attrNameLst>
                                      </p:cBhvr>
                                      <p:to>
                                        <p:strVal val="visible"/>
                                      </p:to>
                                    </p:set>
                                    <p:animEffect transition="in" filter="wipe(down)">
                                      <p:cBhvr>
                                        <p:cTn id="29" dur="500"/>
                                        <p:tgtEl>
                                          <p:spTgt spid="3481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4819"/>
                                        </p:tgtEl>
                                        <p:attrNameLst>
                                          <p:attrName>style.visibility</p:attrName>
                                        </p:attrNameLst>
                                      </p:cBhvr>
                                      <p:to>
                                        <p:strVal val="visible"/>
                                      </p:to>
                                    </p:set>
                                    <p:animEffect transition="in" filter="slide(fromBottom)">
                                      <p:cBhvr>
                                        <p:cTn id="34" dur="500"/>
                                        <p:tgtEl>
                                          <p:spTgt spid="34819"/>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1" nodeType="clickEffect">
                                  <p:stCondLst>
                                    <p:cond delay="0"/>
                                  </p:stCondLst>
                                  <p:childTnLst>
                                    <p:set>
                                      <p:cBhvr>
                                        <p:cTn id="38" dur="1" fill="hold">
                                          <p:stCondLst>
                                            <p:cond delay="0"/>
                                          </p:stCondLst>
                                        </p:cTn>
                                        <p:tgtEl>
                                          <p:spTgt spid="34818">
                                            <p:txEl>
                                              <p:pRg st="0" end="0"/>
                                            </p:txEl>
                                          </p:spTgt>
                                        </p:tgtEl>
                                        <p:attrNameLst>
                                          <p:attrName>style.visibility</p:attrName>
                                        </p:attrNameLst>
                                      </p:cBhvr>
                                      <p:to>
                                        <p:strVal val="visible"/>
                                      </p:to>
                                    </p:set>
                                    <p:animEffect transition="in" filter="wheel(4)">
                                      <p:cBhvr>
                                        <p:cTn id="39" dur="2000"/>
                                        <p:tgtEl>
                                          <p:spTgt spid="34818">
                                            <p:txEl>
                                              <p:pRg st="0" end="0"/>
                                            </p:txEl>
                                          </p:spTgt>
                                        </p:tgtEl>
                                      </p:cBhvr>
                                    </p:animEffect>
                                  </p:childTnLst>
                                </p:cTn>
                              </p:par>
                              <p:par>
                                <p:cTn id="40" presetID="21" presetClass="entr" presetSubtype="4" fill="hold" grpId="1" nodeType="withEffect">
                                  <p:stCondLst>
                                    <p:cond delay="0"/>
                                  </p:stCondLst>
                                  <p:childTnLst>
                                    <p:set>
                                      <p:cBhvr>
                                        <p:cTn id="41" dur="1" fill="hold">
                                          <p:stCondLst>
                                            <p:cond delay="0"/>
                                          </p:stCondLst>
                                        </p:cTn>
                                        <p:tgtEl>
                                          <p:spTgt spid="34818">
                                            <p:txEl>
                                              <p:pRg st="1" end="1"/>
                                            </p:txEl>
                                          </p:spTgt>
                                        </p:tgtEl>
                                        <p:attrNameLst>
                                          <p:attrName>style.visibility</p:attrName>
                                        </p:attrNameLst>
                                      </p:cBhvr>
                                      <p:to>
                                        <p:strVal val="visible"/>
                                      </p:to>
                                    </p:set>
                                    <p:animEffect transition="in" filter="wheel(4)">
                                      <p:cBhvr>
                                        <p:cTn id="42" dur="2000"/>
                                        <p:tgtEl>
                                          <p:spTgt spid="34818">
                                            <p:txEl>
                                              <p:pRg st="1" end="1"/>
                                            </p:txEl>
                                          </p:spTgt>
                                        </p:tgtEl>
                                      </p:cBhvr>
                                    </p:animEffect>
                                  </p:childTnLst>
                                </p:cTn>
                              </p:par>
                              <p:par>
                                <p:cTn id="43" presetID="21" presetClass="entr" presetSubtype="4" fill="hold" grpId="1" nodeType="withEffect">
                                  <p:stCondLst>
                                    <p:cond delay="0"/>
                                  </p:stCondLst>
                                  <p:childTnLst>
                                    <p:set>
                                      <p:cBhvr>
                                        <p:cTn id="44" dur="1" fill="hold">
                                          <p:stCondLst>
                                            <p:cond delay="0"/>
                                          </p:stCondLst>
                                        </p:cTn>
                                        <p:tgtEl>
                                          <p:spTgt spid="34818">
                                            <p:txEl>
                                              <p:pRg st="2" end="2"/>
                                            </p:txEl>
                                          </p:spTgt>
                                        </p:tgtEl>
                                        <p:attrNameLst>
                                          <p:attrName>style.visibility</p:attrName>
                                        </p:attrNameLst>
                                      </p:cBhvr>
                                      <p:to>
                                        <p:strVal val="visible"/>
                                      </p:to>
                                    </p:set>
                                    <p:animEffect transition="in" filter="wheel(4)">
                                      <p:cBhvr>
                                        <p:cTn id="45" dur="2000"/>
                                        <p:tgtEl>
                                          <p:spTgt spid="34818">
                                            <p:txEl>
                                              <p:pRg st="2" end="2"/>
                                            </p:txEl>
                                          </p:spTgt>
                                        </p:tgtEl>
                                      </p:cBhvr>
                                    </p:animEffect>
                                  </p:childTnLst>
                                </p:cTn>
                              </p:par>
                              <p:par>
                                <p:cTn id="46" presetID="21" presetClass="entr" presetSubtype="4" fill="hold" grpId="1" nodeType="withEffect">
                                  <p:stCondLst>
                                    <p:cond delay="0"/>
                                  </p:stCondLst>
                                  <p:childTnLst>
                                    <p:set>
                                      <p:cBhvr>
                                        <p:cTn id="47" dur="1" fill="hold">
                                          <p:stCondLst>
                                            <p:cond delay="0"/>
                                          </p:stCondLst>
                                        </p:cTn>
                                        <p:tgtEl>
                                          <p:spTgt spid="34818">
                                            <p:txEl>
                                              <p:pRg st="3" end="3"/>
                                            </p:txEl>
                                          </p:spTgt>
                                        </p:tgtEl>
                                        <p:attrNameLst>
                                          <p:attrName>style.visibility</p:attrName>
                                        </p:attrNameLst>
                                      </p:cBhvr>
                                      <p:to>
                                        <p:strVal val="visible"/>
                                      </p:to>
                                    </p:set>
                                    <p:animEffect transition="in" filter="wheel(4)">
                                      <p:cBhvr>
                                        <p:cTn id="48" dur="2000"/>
                                        <p:tgtEl>
                                          <p:spTgt spid="34818">
                                            <p:txEl>
                                              <p:pRg st="3" end="3"/>
                                            </p:txEl>
                                          </p:spTgt>
                                        </p:tgtEl>
                                      </p:cBhvr>
                                    </p:animEffect>
                                  </p:childTnLst>
                                </p:cTn>
                              </p:par>
                              <p:par>
                                <p:cTn id="49" presetID="21" presetClass="entr" presetSubtype="4" fill="hold" grpId="1" nodeType="withEffect">
                                  <p:stCondLst>
                                    <p:cond delay="0"/>
                                  </p:stCondLst>
                                  <p:childTnLst>
                                    <p:set>
                                      <p:cBhvr>
                                        <p:cTn id="50" dur="1" fill="hold">
                                          <p:stCondLst>
                                            <p:cond delay="0"/>
                                          </p:stCondLst>
                                        </p:cTn>
                                        <p:tgtEl>
                                          <p:spTgt spid="34818">
                                            <p:txEl>
                                              <p:pRg st="4" end="4"/>
                                            </p:txEl>
                                          </p:spTgt>
                                        </p:tgtEl>
                                        <p:attrNameLst>
                                          <p:attrName>style.visibility</p:attrName>
                                        </p:attrNameLst>
                                      </p:cBhvr>
                                      <p:to>
                                        <p:strVal val="visible"/>
                                      </p:to>
                                    </p:set>
                                    <p:animEffect transition="in" filter="wheel(4)">
                                      <p:cBhvr>
                                        <p:cTn id="51" dur="2000"/>
                                        <p:tgtEl>
                                          <p:spTgt spid="348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build="allAtOnce"/>
      <p:bldP spid="34818" grpId="0" build="allAtOnce"/>
      <p:bldP spid="34818" grpId="1" build="allAtOnce"/>
      <p:bldP spid="348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3214678" y="500042"/>
            <a:ext cx="3286148" cy="857256"/>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200" b="1" dirty="0" smtClean="0"/>
              <a:t>مقدمة</a:t>
            </a:r>
            <a:endParaRPr lang="ar-SY" sz="3200" b="1" dirty="0"/>
          </a:p>
        </p:txBody>
      </p:sp>
      <p:sp>
        <p:nvSpPr>
          <p:cNvPr id="3" name="تمرير أفقي 2"/>
          <p:cNvSpPr/>
          <p:nvPr/>
        </p:nvSpPr>
        <p:spPr>
          <a:xfrm>
            <a:off x="357158" y="1214398"/>
            <a:ext cx="8501122" cy="564360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Y" b="1" dirty="0" smtClean="0"/>
          </a:p>
          <a:p>
            <a:endParaRPr lang="ar-SY" b="1" dirty="0" smtClean="0"/>
          </a:p>
          <a:p>
            <a:r>
              <a:rPr lang="ar-SY" b="1" dirty="0" smtClean="0"/>
              <a:t>يثار </a:t>
            </a:r>
            <a:r>
              <a:rPr lang="ar-SY" b="1" dirty="0"/>
              <a:t>التساؤل حول أفضل الاستراتيجيات لإدخال بعد الكونية أو </a:t>
            </a:r>
            <a:r>
              <a:rPr lang="ar-SY" b="1" dirty="0" smtClean="0"/>
              <a:t>العالمية </a:t>
            </a:r>
            <a:r>
              <a:rPr lang="en-US" b="1" dirty="0" smtClean="0"/>
              <a:t>dimension </a:t>
            </a:r>
            <a:r>
              <a:rPr lang="en-US" b="1" dirty="0"/>
              <a:t>global</a:t>
            </a:r>
            <a:r>
              <a:rPr lang="ar-SY" b="1" dirty="0"/>
              <a:t> في الإستراتيجية الكلية </a:t>
            </a:r>
            <a:r>
              <a:rPr lang="ar-SY" b="1" dirty="0">
                <a:solidFill>
                  <a:schemeClr val="bg1"/>
                </a:solidFill>
              </a:rPr>
              <a:t>للشركة</a:t>
            </a:r>
            <a:r>
              <a:rPr lang="ar-SY" b="1" u="sng" dirty="0">
                <a:solidFill>
                  <a:schemeClr val="tx1">
                    <a:lumMod val="95000"/>
                    <a:lumOff val="5000"/>
                  </a:schemeClr>
                </a:solidFill>
              </a:rPr>
              <a:t>.وبصفة أساسية يوجد </a:t>
            </a:r>
            <a:r>
              <a:rPr lang="ar-SY" b="1" u="sng">
                <a:solidFill>
                  <a:schemeClr val="tx1">
                    <a:lumMod val="95000"/>
                    <a:lumOff val="5000"/>
                  </a:schemeClr>
                </a:solidFill>
              </a:rPr>
              <a:t>ستة </a:t>
            </a:r>
            <a:r>
              <a:rPr lang="ar-SY" b="1" u="sng" smtClean="0">
                <a:solidFill>
                  <a:schemeClr val="tx1">
                    <a:lumMod val="95000"/>
                    <a:lumOff val="5000"/>
                  </a:schemeClr>
                </a:solidFill>
              </a:rPr>
              <a:t>استراتيجيات </a:t>
            </a:r>
            <a:r>
              <a:rPr lang="ar-SY" b="1" u="sng" dirty="0">
                <a:solidFill>
                  <a:schemeClr val="tx1">
                    <a:lumMod val="95000"/>
                    <a:lumOff val="5000"/>
                  </a:schemeClr>
                </a:solidFill>
              </a:rPr>
              <a:t>مختلفة للدخول في الأسواق العالمية هي:</a:t>
            </a:r>
            <a:endParaRPr lang="en-US" b="1" u="sng" dirty="0">
              <a:solidFill>
                <a:schemeClr val="tx1">
                  <a:lumMod val="95000"/>
                  <a:lumOff val="5000"/>
                </a:schemeClr>
              </a:solidFill>
            </a:endParaRPr>
          </a:p>
          <a:p>
            <a:pPr marL="342900" lvl="0" indent="-342900">
              <a:buFont typeface="+mj-lt"/>
              <a:buAutoNum type="arabicParenR"/>
            </a:pPr>
            <a:r>
              <a:rPr lang="ar-SY" b="1" dirty="0">
                <a:solidFill>
                  <a:srgbClr val="C00000"/>
                </a:solidFill>
              </a:rPr>
              <a:t>التصدير </a:t>
            </a:r>
            <a:endParaRPr lang="en-US" b="1" dirty="0">
              <a:solidFill>
                <a:srgbClr val="C00000"/>
              </a:solidFill>
            </a:endParaRPr>
          </a:p>
          <a:p>
            <a:pPr marL="342900" lvl="0" indent="-342900">
              <a:buFont typeface="+mj-lt"/>
              <a:buAutoNum type="arabicParenR"/>
            </a:pPr>
            <a:r>
              <a:rPr lang="ar-SY" b="1" dirty="0">
                <a:solidFill>
                  <a:srgbClr val="C00000"/>
                </a:solidFill>
              </a:rPr>
              <a:t>الاتفاقيات التعاقدية</a:t>
            </a:r>
            <a:endParaRPr lang="en-US" b="1" dirty="0">
              <a:solidFill>
                <a:srgbClr val="C00000"/>
              </a:solidFill>
            </a:endParaRPr>
          </a:p>
          <a:p>
            <a:pPr marL="342900" lvl="0" indent="-342900">
              <a:buFont typeface="+mj-lt"/>
              <a:buAutoNum type="arabicParenR"/>
            </a:pPr>
            <a:r>
              <a:rPr lang="ar-SY" b="1" dirty="0">
                <a:solidFill>
                  <a:srgbClr val="C00000"/>
                </a:solidFill>
              </a:rPr>
              <a:t>الدخول في مشروع مشترك مع شركة من دولة مضيفة </a:t>
            </a:r>
            <a:endParaRPr lang="en-US" b="1" dirty="0">
              <a:solidFill>
                <a:srgbClr val="C00000"/>
              </a:solidFill>
            </a:endParaRPr>
          </a:p>
          <a:p>
            <a:pPr marL="342900" lvl="0" indent="-342900">
              <a:buFont typeface="+mj-lt"/>
              <a:buAutoNum type="arabicParenR"/>
            </a:pPr>
            <a:r>
              <a:rPr lang="ar-SY" b="1" dirty="0">
                <a:solidFill>
                  <a:srgbClr val="C00000"/>
                </a:solidFill>
              </a:rPr>
              <a:t>إنشاء فرع مملوك بالكامل في دولة مضيفة </a:t>
            </a:r>
            <a:endParaRPr lang="en-US" b="1" dirty="0">
              <a:solidFill>
                <a:srgbClr val="C00000"/>
              </a:solidFill>
            </a:endParaRPr>
          </a:p>
          <a:p>
            <a:pPr marL="342900" lvl="0" indent="-342900">
              <a:buFont typeface="+mj-lt"/>
              <a:buAutoNum type="arabicParenR"/>
            </a:pPr>
            <a:r>
              <a:rPr lang="ar-SY" b="1" dirty="0" smtClean="0">
                <a:solidFill>
                  <a:srgbClr val="C00000"/>
                </a:solidFill>
              </a:rPr>
              <a:t>التحالفات </a:t>
            </a:r>
            <a:r>
              <a:rPr lang="ar-SY" b="1" dirty="0">
                <a:solidFill>
                  <a:srgbClr val="C00000"/>
                </a:solidFill>
              </a:rPr>
              <a:t>الإستراتيجية  </a:t>
            </a:r>
            <a:r>
              <a:rPr lang="ar-SY" b="1" dirty="0" smtClean="0">
                <a:solidFill>
                  <a:srgbClr val="C00000"/>
                </a:solidFill>
              </a:rPr>
              <a:t> </a:t>
            </a:r>
            <a:endParaRPr lang="en-US" b="1" dirty="0">
              <a:solidFill>
                <a:srgbClr val="C00000"/>
              </a:solidFill>
            </a:endParaRPr>
          </a:p>
          <a:p>
            <a:r>
              <a:rPr lang="ar-SY" b="1" dirty="0"/>
              <a:t>إن جاذبية دولة ما كموقع للاستثمار الأجنبي يتوقف من وجه نظر المستثمر الأجنبي على عوامل متعددة بعض هذه العوامل اقتصادي وتسويقي والبعض الأخر اجتماعي وسياسي.كما أن الأهداف التي تسعى الدولة المضيفة إلى بلوغها من وراء  الاستثمار الأجنبي تتوقف أيضاً على خصائص المستثمر لأجنبي ذاته،ومدى ملائمة مناخ الاستثمار فيها للاستثمارات الأجنبية.</a:t>
            </a:r>
            <a:endParaRPr lang="en-US" b="1" dirty="0"/>
          </a:p>
          <a:p>
            <a:r>
              <a:rPr lang="ar-SY" b="1" dirty="0"/>
              <a:t>تتصف أشكال وسياسات الاستثمارات الأجنبية بالتعدد والتباين من حيث النوع و الأهمية النسبية والخصائص المميزة لكل شكل وسياسة من السياسات.</a:t>
            </a:r>
            <a:endParaRPr lang="en-US" b="1" dirty="0"/>
          </a:p>
          <a:p>
            <a:pPr algn="ctr"/>
            <a:endParaRPr lang="ar-SY" b="1" dirty="0"/>
          </a:p>
        </p:txBody>
      </p:sp>
    </p:spTree>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85786" y="642918"/>
            <a:ext cx="80010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Char char="•"/>
            </a:pPr>
            <a:r>
              <a:rPr kumimoji="0" lang="ar-SY" b="1" i="1" u="sng" strike="noStrike" cap="none" normalizeH="0" baseline="0" dirty="0" smtClean="0">
                <a:ln>
                  <a:noFill/>
                </a:ln>
                <a:solidFill>
                  <a:schemeClr val="tx1"/>
                </a:solidFill>
                <a:effectLst/>
                <a:latin typeface="Calibri" pitchFamily="34" charset="0"/>
                <a:ea typeface="Calibri" pitchFamily="34" charset="0"/>
                <a:cs typeface="Arial" pitchFamily="34" charset="0"/>
              </a:rPr>
              <a:t>ويرجع التباين في الاختيارات </a:t>
            </a:r>
            <a:r>
              <a:rPr kumimoji="0" lang="ar-SY" b="1" i="1" u="sng"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1" u="sng" strike="noStrike" cap="none" normalizeH="0" baseline="0" dirty="0" smtClean="0">
                <a:ln>
                  <a:noFill/>
                </a:ln>
                <a:solidFill>
                  <a:schemeClr val="tx1"/>
                </a:solidFill>
                <a:effectLst/>
                <a:latin typeface="Calibri" pitchFamily="34" charset="0"/>
                <a:ea typeface="Calibri" pitchFamily="34" charset="0"/>
                <a:cs typeface="Arial" pitchFamily="34" charset="0"/>
              </a:rPr>
              <a:t> التفضيلات المشار إليه إلى عدد من العوامل يمكن تلخيصها في </a:t>
            </a:r>
            <a:r>
              <a:rPr kumimoji="0" lang="ar-SY" b="1" i="1" u="sng" strike="noStrike" cap="none" normalizeH="0" baseline="0" smtClean="0">
                <a:ln>
                  <a:noFill/>
                </a:ln>
                <a:solidFill>
                  <a:schemeClr val="tx1"/>
                </a:solidFill>
                <a:effectLst/>
                <a:latin typeface="Calibri" pitchFamily="34" charset="0"/>
                <a:ea typeface="Calibri" pitchFamily="34" charset="0"/>
                <a:cs typeface="Arial" pitchFamily="34" charset="0"/>
              </a:rPr>
              <a:t>الآتي:</a:t>
            </a:r>
          </a:p>
          <a:p>
            <a:pPr eaLnBrk="0" fontAlgn="base" hangingPunct="0">
              <a:spcBef>
                <a:spcPct val="0"/>
              </a:spcBef>
              <a:spcAft>
                <a:spcPct val="0"/>
              </a:spcAft>
              <a:buFontTx/>
              <a:buChar char="•"/>
            </a:pPr>
            <a:r>
              <a:rPr lang="ar-SY" b="1" smtClean="0">
                <a:latin typeface="Calibri" pitchFamily="34" charset="0"/>
                <a:ea typeface="Calibri" pitchFamily="34" charset="0"/>
                <a:cs typeface="Arial" pitchFamily="34" charset="0"/>
              </a:rPr>
              <a:t>عوامل </a:t>
            </a:r>
            <a:r>
              <a:rPr lang="ar-SY" b="1" dirty="0" smtClean="0">
                <a:latin typeface="Calibri" pitchFamily="34" charset="0"/>
                <a:ea typeface="Calibri" pitchFamily="34" charset="0"/>
                <a:cs typeface="Arial" pitchFamily="34" charset="0"/>
              </a:rPr>
              <a:t>ترتبط بالتكاليف </a:t>
            </a:r>
            <a:r>
              <a:rPr lang="ar-SY" b="1" dirty="0" err="1" smtClean="0">
                <a:latin typeface="Calibri" pitchFamily="34" charset="0"/>
                <a:ea typeface="Calibri" pitchFamily="34" charset="0"/>
                <a:cs typeface="Arial" pitchFamily="34" charset="0"/>
              </a:rPr>
              <a:t>و</a:t>
            </a:r>
            <a:r>
              <a:rPr lang="ar-SY" b="1" dirty="0" smtClean="0">
                <a:latin typeface="Calibri" pitchFamily="34" charset="0"/>
                <a:ea typeface="Calibri" pitchFamily="34" charset="0"/>
                <a:cs typeface="Arial" pitchFamily="34" charset="0"/>
              </a:rPr>
              <a:t> الأرباح المتوقعة،ومتطلبات الاستثمار المالية والفنية ودرجة الأخطار التجارية </a:t>
            </a:r>
            <a:r>
              <a:rPr lang="ar-SY" b="1" dirty="0" err="1" smtClean="0">
                <a:latin typeface="Calibri" pitchFamily="34" charset="0"/>
                <a:ea typeface="Calibri" pitchFamily="34" charset="0"/>
                <a:cs typeface="Arial" pitchFamily="34" charset="0"/>
              </a:rPr>
              <a:t>و</a:t>
            </a:r>
            <a:r>
              <a:rPr lang="ar-SY" b="1" dirty="0" smtClean="0">
                <a:latin typeface="Calibri" pitchFamily="34" charset="0"/>
                <a:ea typeface="Calibri" pitchFamily="34" charset="0"/>
                <a:cs typeface="Arial" pitchFamily="34" charset="0"/>
              </a:rPr>
              <a:t> غير التجارية(السياسية قانونية اجتماعية) </a:t>
            </a:r>
            <a:endParaRPr lang="en-US" b="1" dirty="0" smtClean="0">
              <a:latin typeface="Arial" pitchFamily="34" charset="0"/>
              <a:cs typeface="Arial" pitchFamily="34" charset="0"/>
            </a:endParaRPr>
          </a:p>
          <a:p>
            <a:pPr lvl="0" eaLnBrk="0" fontAlgn="base" hangingPunct="0">
              <a:spcBef>
                <a:spcPct val="0"/>
              </a:spcBef>
              <a:spcAft>
                <a:spcPct val="0"/>
              </a:spcAft>
              <a:buFontTx/>
              <a:buChar char="•"/>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الاختلاف بين الدول المضيفة من حيث درجة التقدم الاقتصادي والاجتماعي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النظام السياسي المطبق فيها،و الأهداف التي تسعى لبلوغها من وراء الاستثمار الأجنبي.</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الاختلاف في خصائص الشركات المتعددة الجنسيات مثل:حجم الشركة،عدد الأسواق العالمية التي تخدمها،أنواع المنتجات أو الخدمات التي تقدمها ومجالات النشاط،و أهداف الشركة..........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خصائص الصناعة أو النشاط الذي تمارسه الشركات متعددة الجنسيات،والمنافسة في أسواق الدول المضيفة.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worldwide_map"/>
          <p:cNvPicPr>
            <a:picLocks noChangeAspect="1" noChangeArrowheads="1"/>
          </p:cNvPicPr>
          <p:nvPr/>
        </p:nvPicPr>
        <p:blipFill>
          <a:blip r:embed="rId2"/>
          <a:srcRect/>
          <a:stretch>
            <a:fillRect/>
          </a:stretch>
        </p:blipFill>
        <p:spPr bwMode="auto">
          <a:xfrm>
            <a:off x="2286000" y="3657600"/>
            <a:ext cx="5029200" cy="2381250"/>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1"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wheel(4)">
                                      <p:cBhvr>
                                        <p:cTn id="7" dur="20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تمرير أفقي 2"/>
          <p:cNvSpPr/>
          <p:nvPr/>
        </p:nvSpPr>
        <p:spPr>
          <a:xfrm>
            <a:off x="1071538" y="0"/>
            <a:ext cx="7286676" cy="1033272"/>
          </a:xfrm>
          <a:prstGeom prst="horizontalScroll">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Y" b="1" u="sng" dirty="0" smtClean="0"/>
              <a:t>1-إستراتيجية </a:t>
            </a:r>
            <a:r>
              <a:rPr lang="ar-SY" b="1" u="sng" dirty="0"/>
              <a:t>التصدير</a:t>
            </a:r>
            <a:r>
              <a:rPr lang="en-US" b="1" u="sng" dirty="0"/>
              <a:t>exporting)</a:t>
            </a:r>
            <a:r>
              <a:rPr lang="ar-SY" b="1" u="sng" dirty="0"/>
              <a:t>):</a:t>
            </a:r>
            <a:endParaRPr lang="en-US" dirty="0"/>
          </a:p>
          <a:p>
            <a:pPr algn="ctr"/>
            <a:endParaRPr lang="ar-SY" dirty="0"/>
          </a:p>
        </p:txBody>
      </p:sp>
      <p:sp>
        <p:nvSpPr>
          <p:cNvPr id="6" name="مستطيل 5"/>
          <p:cNvSpPr/>
          <p:nvPr/>
        </p:nvSpPr>
        <p:spPr>
          <a:xfrm>
            <a:off x="428596" y="1142984"/>
            <a:ext cx="8143900" cy="584775"/>
          </a:xfrm>
          <a:prstGeom prst="rect">
            <a:avLst/>
          </a:prstGeom>
        </p:spPr>
        <p:txBody>
          <a:bodyPr wrap="square">
            <a:spAutoFit/>
          </a:bodyPr>
          <a:lstStyle/>
          <a:p>
            <a:r>
              <a:rPr lang="ar-SY" sz="1600" b="1" dirty="0"/>
              <a:t>تبدأ معظم الشركات الصناعية في توسعها نحو الأسواق العالمية من خلال قيامها بدور المصدر ثم التحول بعد ذلك إلى احد الأشكال الأخرى لخدمة السوق الأجنبي الخارجي. </a:t>
            </a:r>
          </a:p>
        </p:txBody>
      </p:sp>
      <p:sp>
        <p:nvSpPr>
          <p:cNvPr id="27649" name="Rectangle 1"/>
          <p:cNvSpPr>
            <a:spLocks noChangeArrowheads="1"/>
          </p:cNvSpPr>
          <p:nvPr/>
        </p:nvSpPr>
        <p:spPr bwMode="auto">
          <a:xfrm>
            <a:off x="500034" y="1857364"/>
            <a:ext cx="821537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أمثلة هذه الشركات التي اتبعت هذه الإستراتيجية هي شركة سوني حيث هيمنت على السوق العالمي لأجهزة</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TV</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وكذلك العديد من الشركات السيارات اليابانية منذ بداية دخولها الأسواق الأمريكية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العالمية.</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357158" y="2428868"/>
            <a:ext cx="850112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ويحقق التصدير المزايا التالية:</a:t>
            </a:r>
            <a:endParaRPr kumimoji="0" lang="en-US"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يّمكن الشركة من أن تقلل من مخاطر التعامل دوليا عن طريق تصدير المنتجات المصنعة محليا إلى الأسواق الدولية.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يحتاج التصدير إلى الحد الأدنى من رأس المال عند مقارنته بالبدائل الأخرى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التصدير هو أسهل الوسائل للبدء في التعامل دوليا.</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بالإضافة إلى كونه وسيلة مناسبة للحصول على الخبرة الدولية.</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27651" name="Rectangle 3"/>
          <p:cNvSpPr>
            <a:spLocks noChangeArrowheads="1"/>
          </p:cNvSpPr>
          <p:nvPr/>
        </p:nvSpPr>
        <p:spPr bwMode="auto">
          <a:xfrm>
            <a:off x="357158" y="4071942"/>
            <a:ext cx="850112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CS  Almass Bold" pitchFamily="2" charset="-78"/>
              </a:rPr>
              <a:t>ومن جانب أخر،فهناك عدد من العيوب التي تنطوي عليها هذه الإستراتيجية:</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القيود الجمركية التي تفرضها الدولة المضيفة على الواردات،واحد من الأمثلة المشهورة هو قيام الولايات المتحدة بفرض تعريفات جمركية على السيارات اليابانية المستوردة. </a:t>
            </a: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لا يكون التصدير من الدولة الأم ملائما إذا كان هناك مواقع تكلفة اقل لتصنيع المنتج في الخارج.</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فعالية استخدام الوكلاء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الموزعين في خدمة أهداف الشركات المرتبطة بالتوسع والنمو والربح والاستقرار في أسواق الدول المضيفة.</a:t>
            </a: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إذا كانت تكاليف النقل مرتفعة،تصبح إستراتيجية التصدير غير اقتصادية وبصفة خاصة في حالة المنتجات كبيرة الحجم،وللتغلب على هذه المشكلة هي التصنيع المنتجات الكبيرة الحجم على أساس منطقة معينة في العالم أو قارة.</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7649"/>
                                        </p:tgtEl>
                                        <p:attrNameLst>
                                          <p:attrName>style.visibility</p:attrName>
                                        </p:attrNameLst>
                                      </p:cBhvr>
                                      <p:to>
                                        <p:strVal val="visible"/>
                                      </p:to>
                                    </p:set>
                                    <p:anim calcmode="lin" valueType="num">
                                      <p:cBhvr additive="base">
                                        <p:cTn id="12" dur="500" fill="hold"/>
                                        <p:tgtEl>
                                          <p:spTgt spid="27649"/>
                                        </p:tgtEl>
                                        <p:attrNameLst>
                                          <p:attrName>ppt_x</p:attrName>
                                        </p:attrNameLst>
                                      </p:cBhvr>
                                      <p:tavLst>
                                        <p:tav tm="0">
                                          <p:val>
                                            <p:strVal val="#ppt_x"/>
                                          </p:val>
                                        </p:tav>
                                        <p:tav tm="100000">
                                          <p:val>
                                            <p:strVal val="#ppt_x"/>
                                          </p:val>
                                        </p:tav>
                                      </p:tavLst>
                                    </p:anim>
                                    <p:anim calcmode="lin" valueType="num">
                                      <p:cBhvr additive="base">
                                        <p:cTn id="13" dur="500" fill="hold"/>
                                        <p:tgtEl>
                                          <p:spTgt spid="2764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1" nodeType="clickEffect">
                                  <p:stCondLst>
                                    <p:cond delay="0"/>
                                  </p:stCondLst>
                                  <p:childTnLst>
                                    <p:set>
                                      <p:cBhvr>
                                        <p:cTn id="17" dur="1" fill="hold">
                                          <p:stCondLst>
                                            <p:cond delay="0"/>
                                          </p:stCondLst>
                                        </p:cTn>
                                        <p:tgtEl>
                                          <p:spTgt spid="27650"/>
                                        </p:tgtEl>
                                        <p:attrNameLst>
                                          <p:attrName>style.visibility</p:attrName>
                                        </p:attrNameLst>
                                      </p:cBhvr>
                                      <p:to>
                                        <p:strVal val="visible"/>
                                      </p:to>
                                    </p:set>
                                    <p:animEffect transition="in" filter="circle(in)">
                                      <p:cBhvr>
                                        <p:cTn id="18" dur="2000"/>
                                        <p:tgtEl>
                                          <p:spTgt spid="27650"/>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27651"/>
                                        </p:tgtEl>
                                        <p:attrNameLst>
                                          <p:attrName>style.visibility</p:attrName>
                                        </p:attrNameLst>
                                      </p:cBhvr>
                                      <p:to>
                                        <p:strVal val="visible"/>
                                      </p:to>
                                    </p:set>
                                    <p:animEffect transition="in" filter="plus(in)">
                                      <p:cBhvr>
                                        <p:cTn id="23" dur="2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27649" grpId="1"/>
      <p:bldP spid="27650" grpId="1"/>
      <p:bldP spid="276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صر نائب للمحتوى 11"/>
          <p:cNvSpPr>
            <a:spLocks noGrp="1"/>
          </p:cNvSpPr>
          <p:nvPr>
            <p:ph idx="1"/>
          </p:nvPr>
        </p:nvSpPr>
        <p:spPr/>
        <p:txBody>
          <a:bodyPr>
            <a:normAutofit fontScale="92500" lnSpcReduction="10000"/>
          </a:bodyPr>
          <a:lstStyle/>
          <a:p>
            <a:pPr marL="0" lvl="0" indent="180975" fontAlgn="base">
              <a:spcBef>
                <a:spcPct val="0"/>
              </a:spcBef>
              <a:spcAft>
                <a:spcPct val="0"/>
              </a:spcAft>
              <a:buClrTx/>
              <a:buSzTx/>
              <a:buNone/>
            </a:pPr>
            <a:r>
              <a:rPr lang="ar-SA" sz="3200" dirty="0" smtClean="0">
                <a:latin typeface="Calibri" pitchFamily="34" charset="0"/>
                <a:ea typeface="Calibri" pitchFamily="34" charset="0"/>
                <a:cs typeface="Arial" pitchFamily="34" charset="0"/>
              </a:rPr>
              <a:t>عندما تواجه الشركة مشكلات في التصدير أو الاستثمار المباشر ولا تجد أي طريقة للدخول للأسواق الخارجية فهي تلجأ إل</a:t>
            </a:r>
            <a:r>
              <a:rPr lang="ar-SY" sz="3200" dirty="0" smtClean="0">
                <a:latin typeface="Calibri" pitchFamily="34" charset="0"/>
                <a:ea typeface="Calibri" pitchFamily="34" charset="0"/>
                <a:cs typeface="Arial" pitchFamily="34" charset="0"/>
              </a:rPr>
              <a:t>ى</a:t>
            </a:r>
            <a:r>
              <a:rPr lang="ar-SA" sz="3200" dirty="0" smtClean="0">
                <a:latin typeface="Calibri" pitchFamily="34" charset="0"/>
                <a:ea typeface="Calibri" pitchFamily="34" charset="0"/>
                <a:cs typeface="Arial" pitchFamily="34" charset="0"/>
              </a:rPr>
              <a:t> إتباع إحدى الطرق التالية :</a:t>
            </a:r>
            <a:endParaRPr lang="ar-SY" sz="3200" dirty="0" smtClean="0">
              <a:latin typeface="Calibri" pitchFamily="34" charset="0"/>
              <a:ea typeface="Calibri" pitchFamily="34" charset="0"/>
              <a:cs typeface="Arial" pitchFamily="34" charset="0"/>
            </a:endParaRPr>
          </a:p>
          <a:p>
            <a:pPr marL="0" lvl="0" indent="180975" fontAlgn="base">
              <a:spcBef>
                <a:spcPct val="0"/>
              </a:spcBef>
              <a:spcAft>
                <a:spcPct val="0"/>
              </a:spcAft>
              <a:buClrTx/>
              <a:buSzTx/>
              <a:buNone/>
            </a:pPr>
            <a:r>
              <a:rPr lang="ar-SY" sz="3200" dirty="0" smtClean="0">
                <a:latin typeface="Calibri" pitchFamily="34" charset="0"/>
                <a:ea typeface="Calibri" pitchFamily="34" charset="0"/>
                <a:cs typeface="Arial" pitchFamily="34" charset="0"/>
              </a:rPr>
              <a:t>أ - </a:t>
            </a:r>
            <a:r>
              <a:rPr lang="ar-SA" sz="3200" dirty="0" smtClean="0">
                <a:latin typeface="Calibri" pitchFamily="34" charset="0"/>
                <a:ea typeface="Calibri" pitchFamily="34" charset="0"/>
                <a:cs typeface="Arial" pitchFamily="34" charset="0"/>
              </a:rPr>
              <a:t>عقود الترخيص</a:t>
            </a:r>
            <a:endParaRPr lang="ar-SY" sz="1200" dirty="0" smtClean="0">
              <a:latin typeface="Arial" pitchFamily="34" charset="0"/>
              <a:ea typeface="Calibri" pitchFamily="34" charset="0"/>
              <a:cs typeface="Arial" pitchFamily="34" charset="0"/>
            </a:endParaRPr>
          </a:p>
          <a:p>
            <a:pPr marL="0" lvl="0" indent="180975" fontAlgn="base">
              <a:spcBef>
                <a:spcPct val="0"/>
              </a:spcBef>
              <a:spcAft>
                <a:spcPct val="0"/>
              </a:spcAft>
              <a:buClrTx/>
              <a:buSzTx/>
              <a:buNone/>
            </a:pPr>
            <a:r>
              <a:rPr lang="ar-SY" sz="3200" dirty="0" smtClean="0">
                <a:latin typeface="Calibri" pitchFamily="34" charset="0"/>
                <a:ea typeface="Calibri" pitchFamily="34" charset="0"/>
                <a:cs typeface="Arial" pitchFamily="34" charset="0"/>
              </a:rPr>
              <a:t>ب - </a:t>
            </a:r>
            <a:r>
              <a:rPr lang="ar-SA" sz="3200" dirty="0" smtClean="0">
                <a:latin typeface="Calibri" pitchFamily="34" charset="0"/>
                <a:ea typeface="Calibri" pitchFamily="34" charset="0"/>
                <a:cs typeface="Arial" pitchFamily="34" charset="0"/>
              </a:rPr>
              <a:t>عقود الإدارة</a:t>
            </a:r>
            <a:endParaRPr lang="ar-SY" sz="1200" dirty="0" smtClean="0">
              <a:latin typeface="Arial" pitchFamily="34" charset="0"/>
              <a:ea typeface="Calibri" pitchFamily="34" charset="0"/>
              <a:cs typeface="Arial" pitchFamily="34" charset="0"/>
            </a:endParaRPr>
          </a:p>
          <a:p>
            <a:pPr marL="0" lvl="0" indent="180975" fontAlgn="base">
              <a:spcBef>
                <a:spcPct val="0"/>
              </a:spcBef>
              <a:spcAft>
                <a:spcPct val="0"/>
              </a:spcAft>
              <a:buClrTx/>
              <a:buSzTx/>
              <a:buNone/>
            </a:pPr>
            <a:r>
              <a:rPr lang="ar-SY" sz="3200" dirty="0" smtClean="0">
                <a:latin typeface="Calibri" pitchFamily="34" charset="0"/>
                <a:ea typeface="Calibri" pitchFamily="34" charset="0"/>
                <a:cs typeface="Arial" pitchFamily="34" charset="0"/>
              </a:rPr>
              <a:t>ت - </a:t>
            </a:r>
            <a:r>
              <a:rPr lang="ar-SA" sz="3200" dirty="0" smtClean="0">
                <a:latin typeface="Calibri" pitchFamily="34" charset="0"/>
                <a:ea typeface="Calibri" pitchFamily="34" charset="0"/>
                <a:cs typeface="Arial" pitchFamily="34" charset="0"/>
              </a:rPr>
              <a:t>عقود التصنيع </a:t>
            </a:r>
            <a:endParaRPr lang="ar-SY" sz="1200" dirty="0" smtClean="0">
              <a:latin typeface="Arial" pitchFamily="34" charset="0"/>
              <a:ea typeface="Calibri" pitchFamily="34" charset="0"/>
              <a:cs typeface="Arial" pitchFamily="34" charset="0"/>
            </a:endParaRPr>
          </a:p>
          <a:p>
            <a:pPr marL="0" lvl="0" indent="180975" fontAlgn="base">
              <a:spcBef>
                <a:spcPct val="0"/>
              </a:spcBef>
              <a:spcAft>
                <a:spcPct val="0"/>
              </a:spcAft>
              <a:buClrTx/>
              <a:buSzTx/>
              <a:buNone/>
            </a:pPr>
            <a:r>
              <a:rPr lang="ar-SY" sz="3200" dirty="0" smtClean="0">
                <a:latin typeface="Calibri" pitchFamily="34" charset="0"/>
                <a:ea typeface="Calibri" pitchFamily="34" charset="0"/>
                <a:cs typeface="Arial" pitchFamily="34" charset="0"/>
              </a:rPr>
              <a:t>ث - </a:t>
            </a:r>
            <a:r>
              <a:rPr lang="ar-SA" sz="3200" dirty="0" smtClean="0">
                <a:latin typeface="Calibri" pitchFamily="34" charset="0"/>
                <a:ea typeface="Calibri" pitchFamily="34" charset="0"/>
                <a:cs typeface="Arial" pitchFamily="34" charset="0"/>
              </a:rPr>
              <a:t>عقود الامتياز</a:t>
            </a:r>
            <a:endParaRPr lang="ar-SY" sz="1200" dirty="0" smtClean="0">
              <a:latin typeface="Arial" pitchFamily="34" charset="0"/>
              <a:ea typeface="Calibri" pitchFamily="34" charset="0"/>
              <a:cs typeface="Arial" pitchFamily="34" charset="0"/>
            </a:endParaRPr>
          </a:p>
          <a:p>
            <a:pPr marL="0" lvl="0" indent="180975" fontAlgn="base">
              <a:spcBef>
                <a:spcPct val="0"/>
              </a:spcBef>
              <a:spcAft>
                <a:spcPct val="0"/>
              </a:spcAft>
              <a:buClrTx/>
              <a:buSzTx/>
              <a:buNone/>
            </a:pPr>
            <a:r>
              <a:rPr lang="ar-SY" sz="3200" dirty="0" smtClean="0">
                <a:latin typeface="Calibri" pitchFamily="34" charset="0"/>
                <a:ea typeface="Calibri" pitchFamily="34" charset="0"/>
                <a:cs typeface="Arial" pitchFamily="34" charset="0"/>
              </a:rPr>
              <a:t>ج - </a:t>
            </a:r>
            <a:r>
              <a:rPr lang="ar-SA" sz="3200" dirty="0" smtClean="0">
                <a:latin typeface="Calibri" pitchFamily="34" charset="0"/>
                <a:ea typeface="Calibri" pitchFamily="34" charset="0"/>
                <a:cs typeface="Arial" pitchFamily="34" charset="0"/>
              </a:rPr>
              <a:t>عقود تسليم المفتاح </a:t>
            </a:r>
            <a:endParaRPr lang="ar-SY" sz="3200" dirty="0" smtClean="0">
              <a:latin typeface="Calibri" pitchFamily="34" charset="0"/>
              <a:ea typeface="Calibri" pitchFamily="34" charset="0"/>
              <a:cs typeface="Arial" pitchFamily="34" charset="0"/>
            </a:endParaRPr>
          </a:p>
          <a:p>
            <a:pPr marL="0" lvl="0" indent="180975" eaLnBrk="0" fontAlgn="base" hangingPunct="0">
              <a:spcBef>
                <a:spcPct val="0"/>
              </a:spcBef>
              <a:spcAft>
                <a:spcPct val="0"/>
              </a:spcAft>
              <a:buClrTx/>
              <a:buSzTx/>
              <a:buNone/>
            </a:pPr>
            <a:endParaRPr lang="ar-SY" sz="1200" dirty="0" smtClean="0">
              <a:latin typeface="Arial" pitchFamily="34" charset="0"/>
              <a:ea typeface="Calibri" pitchFamily="34" charset="0"/>
              <a:cs typeface="Arial" pitchFamily="34" charset="0"/>
            </a:endParaRPr>
          </a:p>
          <a:p>
            <a:pPr marL="0" lvl="0" indent="180975" eaLnBrk="0" fontAlgn="base" hangingPunct="0">
              <a:spcBef>
                <a:spcPct val="0"/>
              </a:spcBef>
              <a:spcAft>
                <a:spcPct val="0"/>
              </a:spcAft>
              <a:buClrTx/>
              <a:buSzTx/>
              <a:buNone/>
            </a:pPr>
            <a:r>
              <a:rPr lang="ar-SA" sz="3200" dirty="0" smtClean="0">
                <a:latin typeface="Calibri" pitchFamily="34" charset="0"/>
                <a:ea typeface="Calibri" pitchFamily="34" charset="0"/>
                <a:cs typeface="Arial" pitchFamily="34" charset="0"/>
              </a:rPr>
              <a:t>وفيما يلي شرح موسع لهذه المفاهيم ومتى يمكن للشركة استخدامها وما هي مزايا كل منها وعيوبها </a:t>
            </a:r>
          </a:p>
          <a:p>
            <a:endParaRPr lang="ar-SY" dirty="0"/>
          </a:p>
        </p:txBody>
      </p:sp>
      <p:sp>
        <p:nvSpPr>
          <p:cNvPr id="2" name="عنوان 1"/>
          <p:cNvSpPr>
            <a:spLocks noGrp="1"/>
          </p:cNvSpPr>
          <p:nvPr>
            <p:ph type="title"/>
          </p:nvPr>
        </p:nvSpPr>
        <p:spPr/>
        <p:txBody>
          <a:bodyPr>
            <a:normAutofit fontScale="90000"/>
          </a:bodyPr>
          <a:lstStyle/>
          <a:p>
            <a:r>
              <a:rPr lang="en-US" dirty="0" smtClean="0"/>
              <a:t/>
            </a:r>
            <a:br>
              <a:rPr lang="en-US" dirty="0" smtClean="0"/>
            </a:br>
            <a:endParaRPr lang="ar-SY" dirty="0"/>
          </a:p>
        </p:txBody>
      </p:sp>
      <p:sp>
        <p:nvSpPr>
          <p:cNvPr id="8" name="تمرير أفقي 7"/>
          <p:cNvSpPr/>
          <p:nvPr/>
        </p:nvSpPr>
        <p:spPr>
          <a:xfrm>
            <a:off x="2285984" y="357166"/>
            <a:ext cx="3929090" cy="1142984"/>
          </a:xfrm>
          <a:prstGeom prst="horizontalScroll">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Y" sz="3200" b="1" dirty="0" smtClean="0"/>
              <a:t>2</a:t>
            </a:r>
            <a:r>
              <a:rPr lang="ar-SA" sz="3200" b="1" dirty="0" smtClean="0"/>
              <a:t>-التعاقدات </a:t>
            </a:r>
            <a:r>
              <a:rPr lang="ar-SA" sz="3200" b="1" dirty="0"/>
              <a:t>الدولية</a:t>
            </a:r>
            <a:endParaRPr lang="en-US" sz="3200" dirty="0"/>
          </a:p>
          <a:p>
            <a:pPr algn="ctr"/>
            <a:endParaRPr lang="ar-SY" dirty="0"/>
          </a:p>
        </p:txBody>
      </p:sp>
      <p:sp>
        <p:nvSpPr>
          <p:cNvPr id="17410" name="Rectangle 2"/>
          <p:cNvSpPr>
            <a:spLocks noChangeArrowheads="1"/>
          </p:cNvSpPr>
          <p:nvPr/>
        </p:nvSpPr>
        <p:spPr bwMode="auto">
          <a:xfrm>
            <a:off x="0" y="0"/>
            <a:ext cx="26161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8229600" cy="1143000"/>
          </a:xfrm>
        </p:spPr>
        <p:txBody>
          <a:bodyPr>
            <a:normAutofit fontScale="90000"/>
          </a:bodyPr>
          <a:lstStyle/>
          <a:p>
            <a:pPr marL="742950" lvl="0" indent="-742950"/>
            <a:r>
              <a:rPr lang="en-US" dirty="0"/>
              <a:t/>
            </a:r>
            <a:br>
              <a:rPr lang="en-US" dirty="0"/>
            </a:br>
            <a:endParaRPr lang="ar-SY" dirty="0"/>
          </a:p>
        </p:txBody>
      </p:sp>
      <p:sp>
        <p:nvSpPr>
          <p:cNvPr id="18433" name="Rectangle 1"/>
          <p:cNvSpPr>
            <a:spLocks noChangeArrowheads="1"/>
          </p:cNvSpPr>
          <p:nvPr/>
        </p:nvSpPr>
        <p:spPr bwMode="auto">
          <a:xfrm>
            <a:off x="642910" y="1071546"/>
            <a:ext cx="828680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تعد تراخيص أو امتيازات الإنتاج أو التصنيع أو استخدام العلامات التجارية احد الأساليب التي يمكن للشركة متعددة الجنسيات أن تنقل إنتاجها من النطاق المحلي إلى الأسواق الدولية دون الحاجة إلى أي إنفاق استثماري.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وتراخيص الإنتاج والتصنيع </a:t>
            </a: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عبارة عن اتفاق أو عقد بمقتضاه تقوم الشركة متعددة الجنسيات بالتصريح لمستثمر وطني أو أكثر (قطاع عام أو خاص) في الدولة المضيفة باستخدام براءة الاختراع أو الخبرة الفنية ونتائج الأبحاث الإدارية والهندسية..........في مقابل عائد مادي معين.قد يشمل الترخيص حق استخدام الاسم التجاري،حق استخدام العلامة التجارية،حق استخدام براءة الاختراع.</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ويلتزم المرخص له في مقابل الحقوق الممنوحة له بإنتاج سلعة مانح الترخيص وتسويقها في مناطق جغرافية محددة مقابل عائد مادي لمانح الترخيص مرتبط بحجم المبيعات المتحققة من هذه المنتجات.</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والأمثلة كثيرة </a:t>
            </a: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 التراخيص حيث 50% من الأدوية التي تباع في اليابان يتم صنعها بموجب ترخيص من شركات أوروبية وأمريكية.</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357158" y="3643314"/>
            <a:ext cx="857256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1"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يوجد عدة أسباب تدعو إلى استعمال الترخيص ومنها :</a:t>
            </a:r>
            <a:endParaRPr kumimoji="0" lang="ar-SY" sz="1600" b="1" i="1"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توفر الموارد المالية اللازمة للاستثمار المباشر بالدول المضيفة.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ضعف القدرة والخبرة التسويقية بالسوق المضيف.</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الرغبة في بيع التراخيص واستغلالها كبديل للتصدير.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الرغبة في اختبار السوق الأجنبي كبداية أو مرحلة أولية قبل الدخول في الاستثمارات المباشرة.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التراخيص تعتبر وسيلة من الوسائل الجيدة لغزو الأسواق الجديدة بدون تكلفة استثمارية وبحد أدنى من الخطر.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تفضيل وإصرار بعض الحكومات المضيفة في الحصول على براءات اختراع ليس فقط بسبب عدم ترحيبها بالاستثمار المباشر،ولكن سعيا من جانبها للحصول على ما يرتبط بهذه التراخيص من منافع أخرى مثل وجود الخبراء الذين يقومون بتدريب الوطنيين على طرق الإنتاج والتسويق والإدارة بصفة عامة. </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شريط منحني إلى الأسفل 6"/>
          <p:cNvSpPr/>
          <p:nvPr/>
        </p:nvSpPr>
        <p:spPr>
          <a:xfrm>
            <a:off x="1643042" y="214290"/>
            <a:ext cx="5857916" cy="758952"/>
          </a:xfrm>
          <a:prstGeom prst="ellipseRibbon">
            <a:avLst>
              <a:gd name="adj1" fmla="val 17212"/>
              <a:gd name="adj2" fmla="val 51983"/>
              <a:gd name="adj3" fmla="val 11614"/>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r>
              <a:rPr lang="ar-SY" b="1" u="sng" dirty="0" smtClean="0"/>
              <a:t>أ-</a:t>
            </a:r>
            <a:r>
              <a:rPr lang="ar-SA" b="1" u="sng" dirty="0" smtClean="0"/>
              <a:t>عقود </a:t>
            </a:r>
            <a:r>
              <a:rPr lang="ar-SA" b="1" u="sng" dirty="0"/>
              <a:t>الترخيص(</a:t>
            </a:r>
            <a:r>
              <a:rPr lang="en-US" b="1" u="sng" dirty="0"/>
              <a:t>licensing</a:t>
            </a:r>
            <a:r>
              <a:rPr lang="ar-SY" b="1" u="sng" dirty="0"/>
              <a:t>)</a:t>
            </a:r>
            <a:endParaRPr lang="en-US" dirty="0"/>
          </a:p>
          <a:p>
            <a:pPr algn="ctr"/>
            <a:endParaRPr lang="ar-SY"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 calcmode="lin" valueType="num">
                                      <p:cBhvr additive="base">
                                        <p:cTn id="7" dur="500" fill="hold"/>
                                        <p:tgtEl>
                                          <p:spTgt spid="18433"/>
                                        </p:tgtEl>
                                        <p:attrNameLst>
                                          <p:attrName>ppt_x</p:attrName>
                                        </p:attrNameLst>
                                      </p:cBhvr>
                                      <p:tavLst>
                                        <p:tav tm="0">
                                          <p:val>
                                            <p:strVal val="#ppt_x"/>
                                          </p:val>
                                        </p:tav>
                                        <p:tav tm="100000">
                                          <p:val>
                                            <p:strVal val="#ppt_x"/>
                                          </p:val>
                                        </p:tav>
                                      </p:tavLst>
                                    </p:anim>
                                    <p:anim calcmode="lin" valueType="num">
                                      <p:cBhvr additive="base">
                                        <p:cTn id="8" dur="500" fill="hold"/>
                                        <p:tgtEl>
                                          <p:spTgt spid="184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fade">
                                      <p:cBhvr>
                                        <p:cTn id="13" dur="2000"/>
                                        <p:tgtEl>
                                          <p:spTgt spid="184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fade">
                                      <p:cBhvr>
                                        <p:cTn id="18" dur="2000"/>
                                        <p:tgtEl>
                                          <p:spTgt spid="1843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Effect transition="in" filter="fade">
                                      <p:cBhvr>
                                        <p:cTn id="23" dur="2000"/>
                                        <p:tgtEl>
                                          <p:spTgt spid="184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fade">
                                      <p:cBhvr>
                                        <p:cTn id="28" dur="2000"/>
                                        <p:tgtEl>
                                          <p:spTgt spid="1843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435">
                                            <p:txEl>
                                              <p:pRg st="5" end="5"/>
                                            </p:txEl>
                                          </p:spTgt>
                                        </p:tgtEl>
                                        <p:attrNameLst>
                                          <p:attrName>style.visibility</p:attrName>
                                        </p:attrNameLst>
                                      </p:cBhvr>
                                      <p:to>
                                        <p:strVal val="visible"/>
                                      </p:to>
                                    </p:set>
                                    <p:animEffect transition="in" filter="fade">
                                      <p:cBhvr>
                                        <p:cTn id="33" dur="2000"/>
                                        <p:tgtEl>
                                          <p:spTgt spid="18435">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435">
                                            <p:txEl>
                                              <p:pRg st="6" end="6"/>
                                            </p:txEl>
                                          </p:spTgt>
                                        </p:tgtEl>
                                        <p:attrNameLst>
                                          <p:attrName>style.visibility</p:attrName>
                                        </p:attrNameLst>
                                      </p:cBhvr>
                                      <p:to>
                                        <p:strVal val="visible"/>
                                      </p:to>
                                    </p:set>
                                    <p:animEffect transition="in" filter="fade">
                                      <p:cBhvr>
                                        <p:cTn id="38" dur="2000"/>
                                        <p:tgtEl>
                                          <p:spTgt spid="18435">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435">
                                            <p:txEl>
                                              <p:pRg st="7" end="7"/>
                                            </p:txEl>
                                          </p:spTgt>
                                        </p:tgtEl>
                                        <p:attrNameLst>
                                          <p:attrName>style.visibility</p:attrName>
                                        </p:attrNameLst>
                                      </p:cBhvr>
                                      <p:to>
                                        <p:strVal val="visible"/>
                                      </p:to>
                                    </p:set>
                                    <p:animEffect transition="in" filter="fade">
                                      <p:cBhvr>
                                        <p:cTn id="43" dur="20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003879" y="214290"/>
            <a:ext cx="77829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sng" strike="noStrike" cap="none" normalizeH="0" baseline="0" dirty="0" smtClean="0">
                <a:ln>
                  <a:noFill/>
                </a:ln>
                <a:solidFill>
                  <a:schemeClr val="tx1"/>
                </a:solidFill>
                <a:effectLst/>
                <a:latin typeface="Andalus" pitchFamily="18" charset="-78"/>
                <a:ea typeface="Calibri" pitchFamily="34" charset="0"/>
                <a:cs typeface="Andalus" pitchFamily="18" charset="-78"/>
              </a:rPr>
              <a:t>مزايا وعيوب التراخيص بالنسبة للدول المضيفة:</a:t>
            </a:r>
            <a:endParaRPr kumimoji="0" lang="en-US" b="1" i="0" u="sng" strike="noStrike" cap="none" normalizeH="0" baseline="0" dirty="0" smtClean="0">
              <a:ln>
                <a:noFill/>
              </a:ln>
              <a:solidFill>
                <a:schemeClr val="tx1"/>
              </a:solidFill>
              <a:effectLst/>
              <a:latin typeface="Andalus" pitchFamily="18" charset="-78"/>
              <a:cs typeface="Andalus" pitchFamily="18" charset="-78"/>
            </a:endParaRPr>
          </a:p>
          <a:p>
            <a:pPr marL="342900" marR="0" lvl="0" indent="-342900" algn="r" defTabSz="914400" rtl="1" eaLnBrk="0" fontAlgn="base" latinLnBrk="0" hangingPunct="0">
              <a:lnSpc>
                <a:spcPct val="100000"/>
              </a:lnSpc>
              <a:spcBef>
                <a:spcPct val="0"/>
              </a:spcBef>
              <a:spcAft>
                <a:spcPct val="0"/>
              </a:spcAft>
              <a:buClrTx/>
              <a:buSzTx/>
              <a:tabLst/>
            </a:pPr>
            <a:endPar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tabLst/>
            </a:pPr>
            <a:r>
              <a:rPr kumimoji="0" lang="ar-SA" sz="1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بالنسبة للمزايا:</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هذا الأسلوب لا يتيح للطرف صاحب الامتياز أي تحكم في سوق الدولة المضيفة أو في إدارة أنشطتها الإنتاجية محل الترخيص.</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المحافظة على الاستقلالها السياسي والاقتصادي وتجنب خطر التبعية التكنولوجية للدول الأجنبية.</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تنمية التكنولوجيا الوطنية وكذلك حماية أو ضمان استقلال صناعاتها الإستراتيجية من الوجود الأجنبي.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أما من ناحية العيوب:</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ارتفاع تكلفة الحصول على تراخيص أو امتيازات الإنتاج في كثير من الأحيان.</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انخفاض تدفقات رؤوس الأموال الأجنبية.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eriod"/>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توفر الكفاءات الفنية </a:t>
            </a:r>
            <a:r>
              <a:rPr kumimoji="0" lang="ar-SA"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الإدارية بالدول المضيفة قد يهدد إمكانية نجاح هذه الدول في استغلال براءات الاختراع.</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1" u="sng" strike="noStrike" cap="none" normalizeH="0" baseline="0" dirty="0" smtClean="0">
                <a:ln>
                  <a:noFill/>
                </a:ln>
                <a:solidFill>
                  <a:schemeClr val="tx1"/>
                </a:solidFill>
                <a:effectLst/>
                <a:latin typeface="Calibri" pitchFamily="34" charset="0"/>
                <a:ea typeface="Calibri" pitchFamily="34" charset="0"/>
                <a:cs typeface="Arial" pitchFamily="34" charset="0"/>
              </a:rPr>
              <a:t>مزايا وعيوب التراخيص بالنسبة للشركات متعدد الجنسيات:</a:t>
            </a:r>
            <a:endParaRPr kumimoji="0" lang="en-US" sz="1400" b="1" i="1"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SA" sz="1400"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من حيث المزايا فهي:</a:t>
            </a:r>
            <a:endParaRPr kumimoji="0" lang="en-US" sz="1400" b="1" i="0" u="none" strike="noStrike" cap="none" normalizeH="0" baseline="0" dirty="0" smtClean="0">
              <a:ln>
                <a:noFill/>
              </a:ln>
              <a:solidFill>
                <a:srgbClr val="7030A0"/>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تعد التراخيص مصدر جيد من مصادر الدخل للشركة.</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تعد التراخيص من أسهل </a:t>
            </a:r>
            <a:r>
              <a:rPr kumimoji="0" lang="ar-SA"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أسرع الطرق </a:t>
            </a:r>
            <a:r>
              <a:rPr kumimoji="0" lang="ar-SA"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الأساليب لغزو الأسواق الأجنبية.</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تناسب التراخيص حالة الشركات صغيرة الحجم.</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تمنع التراخيص أو تساعد على الحد من حالات السرقة والتجسس الخاصة ببراءات الاختراع الجديدة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أو التكنولوجيا الحديثة.</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642910" y="4929198"/>
            <a:ext cx="814393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أما العيوب فتتمثل في:</a:t>
            </a:r>
            <a:endParaRPr kumimoji="0" lang="en-US" sz="800" b="1" i="0" u="none" strike="noStrike" cap="none" normalizeH="0" baseline="0" dirty="0" smtClean="0">
              <a:ln>
                <a:noFill/>
              </a:ln>
              <a:solidFill>
                <a:srgbClr val="7030A0"/>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فقدان السيطرة على العمليات والجودة والسوق.</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احتمال فقدان الأسواق المجاورة للدولة التي حصلت على ترخيص.</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انخفاض العائد أو الربح بالمقارنة مع الاستثمار المباشر.</a:t>
            </a: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 calcmode="lin" valueType="num">
                                      <p:cBhvr additive="base">
                                        <p:cTn id="7" dur="5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7">
                                            <p:txEl>
                                              <p:pRg st="2" end="2"/>
                                            </p:txEl>
                                          </p:spTgt>
                                        </p:tgtEl>
                                        <p:attrNameLst>
                                          <p:attrName>style.visibility</p:attrName>
                                        </p:attrNameLst>
                                      </p:cBhvr>
                                      <p:to>
                                        <p:strVal val="visible"/>
                                      </p:to>
                                    </p:set>
                                    <p:anim calcmode="lin" valueType="num">
                                      <p:cBhvr additive="base">
                                        <p:cTn id="13" dur="500" fill="hold"/>
                                        <p:tgtEl>
                                          <p:spTgt spid="1945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7">
                                            <p:txEl>
                                              <p:pRg st="3" end="3"/>
                                            </p:txEl>
                                          </p:spTgt>
                                        </p:tgtEl>
                                        <p:attrNameLst>
                                          <p:attrName>style.visibility</p:attrName>
                                        </p:attrNameLst>
                                      </p:cBhvr>
                                      <p:to>
                                        <p:strVal val="visible"/>
                                      </p:to>
                                    </p:set>
                                    <p:anim calcmode="lin" valueType="num">
                                      <p:cBhvr additive="base">
                                        <p:cTn id="19" dur="500" fill="hold"/>
                                        <p:tgtEl>
                                          <p:spTgt spid="1945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7">
                                            <p:txEl>
                                              <p:pRg st="4" end="4"/>
                                            </p:txEl>
                                          </p:spTgt>
                                        </p:tgtEl>
                                        <p:attrNameLst>
                                          <p:attrName>style.visibility</p:attrName>
                                        </p:attrNameLst>
                                      </p:cBhvr>
                                      <p:to>
                                        <p:strVal val="visible"/>
                                      </p:to>
                                    </p:set>
                                    <p:anim calcmode="lin" valueType="num">
                                      <p:cBhvr additive="base">
                                        <p:cTn id="25" dur="500" fill="hold"/>
                                        <p:tgtEl>
                                          <p:spTgt spid="1945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7">
                                            <p:txEl>
                                              <p:pRg st="5" end="5"/>
                                            </p:txEl>
                                          </p:spTgt>
                                        </p:tgtEl>
                                        <p:attrNameLst>
                                          <p:attrName>style.visibility</p:attrName>
                                        </p:attrNameLst>
                                      </p:cBhvr>
                                      <p:to>
                                        <p:strVal val="visible"/>
                                      </p:to>
                                    </p:set>
                                    <p:anim calcmode="lin" valueType="num">
                                      <p:cBhvr additive="base">
                                        <p:cTn id="31" dur="500" fill="hold"/>
                                        <p:tgtEl>
                                          <p:spTgt spid="1945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7">
                                            <p:txEl>
                                              <p:pRg st="7" end="7"/>
                                            </p:txEl>
                                          </p:spTgt>
                                        </p:tgtEl>
                                        <p:attrNameLst>
                                          <p:attrName>style.visibility</p:attrName>
                                        </p:attrNameLst>
                                      </p:cBhvr>
                                      <p:to>
                                        <p:strVal val="visible"/>
                                      </p:to>
                                    </p:set>
                                    <p:anim calcmode="lin" valueType="num">
                                      <p:cBhvr additive="base">
                                        <p:cTn id="37" dur="500" fill="hold"/>
                                        <p:tgtEl>
                                          <p:spTgt spid="1945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57">
                                            <p:txEl>
                                              <p:pRg st="8" end="8"/>
                                            </p:txEl>
                                          </p:spTgt>
                                        </p:tgtEl>
                                        <p:attrNameLst>
                                          <p:attrName>style.visibility</p:attrName>
                                        </p:attrNameLst>
                                      </p:cBhvr>
                                      <p:to>
                                        <p:strVal val="visible"/>
                                      </p:to>
                                    </p:set>
                                    <p:anim calcmode="lin" valueType="num">
                                      <p:cBhvr additive="base">
                                        <p:cTn id="43" dur="500" fill="hold"/>
                                        <p:tgtEl>
                                          <p:spTgt spid="1945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457">
                                            <p:txEl>
                                              <p:pRg st="9" end="9"/>
                                            </p:txEl>
                                          </p:spTgt>
                                        </p:tgtEl>
                                        <p:attrNameLst>
                                          <p:attrName>style.visibility</p:attrName>
                                        </p:attrNameLst>
                                      </p:cBhvr>
                                      <p:to>
                                        <p:strVal val="visible"/>
                                      </p:to>
                                    </p:set>
                                    <p:anim calcmode="lin" valueType="num">
                                      <p:cBhvr additive="base">
                                        <p:cTn id="49" dur="500" fill="hold"/>
                                        <p:tgtEl>
                                          <p:spTgt spid="1945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457">
                                            <p:txEl>
                                              <p:pRg st="10" end="10"/>
                                            </p:txEl>
                                          </p:spTgt>
                                        </p:tgtEl>
                                        <p:attrNameLst>
                                          <p:attrName>style.visibility</p:attrName>
                                        </p:attrNameLst>
                                      </p:cBhvr>
                                      <p:to>
                                        <p:strVal val="visible"/>
                                      </p:to>
                                    </p:set>
                                    <p:anim calcmode="lin" valueType="num">
                                      <p:cBhvr additive="base">
                                        <p:cTn id="55" dur="500" fill="hold"/>
                                        <p:tgtEl>
                                          <p:spTgt spid="1945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45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457">
                                            <p:txEl>
                                              <p:pRg st="12" end="12"/>
                                            </p:txEl>
                                          </p:spTgt>
                                        </p:tgtEl>
                                        <p:attrNameLst>
                                          <p:attrName>style.visibility</p:attrName>
                                        </p:attrNameLst>
                                      </p:cBhvr>
                                      <p:to>
                                        <p:strVal val="visible"/>
                                      </p:to>
                                    </p:set>
                                    <p:anim calcmode="lin" valueType="num">
                                      <p:cBhvr additive="base">
                                        <p:cTn id="61" dur="500" fill="hold"/>
                                        <p:tgtEl>
                                          <p:spTgt spid="1945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945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457">
                                            <p:txEl>
                                              <p:pRg st="14" end="14"/>
                                            </p:txEl>
                                          </p:spTgt>
                                        </p:tgtEl>
                                        <p:attrNameLst>
                                          <p:attrName>style.visibility</p:attrName>
                                        </p:attrNameLst>
                                      </p:cBhvr>
                                      <p:to>
                                        <p:strVal val="visible"/>
                                      </p:to>
                                    </p:set>
                                    <p:anim calcmode="lin" valueType="num">
                                      <p:cBhvr additive="base">
                                        <p:cTn id="67" dur="500" fill="hold"/>
                                        <p:tgtEl>
                                          <p:spTgt spid="19457">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945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457">
                                            <p:txEl>
                                              <p:pRg st="15" end="15"/>
                                            </p:txEl>
                                          </p:spTgt>
                                        </p:tgtEl>
                                        <p:attrNameLst>
                                          <p:attrName>style.visibility</p:attrName>
                                        </p:attrNameLst>
                                      </p:cBhvr>
                                      <p:to>
                                        <p:strVal val="visible"/>
                                      </p:to>
                                    </p:set>
                                    <p:anim calcmode="lin" valueType="num">
                                      <p:cBhvr additive="base">
                                        <p:cTn id="73" dur="500" fill="hold"/>
                                        <p:tgtEl>
                                          <p:spTgt spid="19457">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45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457">
                                            <p:txEl>
                                              <p:pRg st="16" end="16"/>
                                            </p:txEl>
                                          </p:spTgt>
                                        </p:tgtEl>
                                        <p:attrNameLst>
                                          <p:attrName>style.visibility</p:attrName>
                                        </p:attrNameLst>
                                      </p:cBhvr>
                                      <p:to>
                                        <p:strVal val="visible"/>
                                      </p:to>
                                    </p:set>
                                    <p:anim calcmode="lin" valueType="num">
                                      <p:cBhvr additive="base">
                                        <p:cTn id="79" dur="500" fill="hold"/>
                                        <p:tgtEl>
                                          <p:spTgt spid="19457">
                                            <p:txEl>
                                              <p:pRg st="16" end="1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45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457">
                                            <p:txEl>
                                              <p:pRg st="17" end="17"/>
                                            </p:txEl>
                                          </p:spTgt>
                                        </p:tgtEl>
                                        <p:attrNameLst>
                                          <p:attrName>style.visibility</p:attrName>
                                        </p:attrNameLst>
                                      </p:cBhvr>
                                      <p:to>
                                        <p:strVal val="visible"/>
                                      </p:to>
                                    </p:set>
                                    <p:anim calcmode="lin" valueType="num">
                                      <p:cBhvr additive="base">
                                        <p:cTn id="85" dur="500" fill="hold"/>
                                        <p:tgtEl>
                                          <p:spTgt spid="19457">
                                            <p:txEl>
                                              <p:pRg st="17" end="1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945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457">
                                            <p:txEl>
                                              <p:pRg st="18" end="18"/>
                                            </p:txEl>
                                          </p:spTgt>
                                        </p:tgtEl>
                                        <p:attrNameLst>
                                          <p:attrName>style.visibility</p:attrName>
                                        </p:attrNameLst>
                                      </p:cBhvr>
                                      <p:to>
                                        <p:strVal val="visible"/>
                                      </p:to>
                                    </p:set>
                                    <p:anim calcmode="lin" valueType="num">
                                      <p:cBhvr additive="base">
                                        <p:cTn id="91" dur="500" fill="hold"/>
                                        <p:tgtEl>
                                          <p:spTgt spid="19457">
                                            <p:txEl>
                                              <p:pRg st="18" end="1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945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457">
                                            <p:txEl>
                                              <p:pRg st="19" end="19"/>
                                            </p:txEl>
                                          </p:spTgt>
                                        </p:tgtEl>
                                        <p:attrNameLst>
                                          <p:attrName>style.visibility</p:attrName>
                                        </p:attrNameLst>
                                      </p:cBhvr>
                                      <p:to>
                                        <p:strVal val="visible"/>
                                      </p:to>
                                    </p:set>
                                    <p:anim calcmode="lin" valueType="num">
                                      <p:cBhvr additive="base">
                                        <p:cTn id="97" dur="500" fill="hold"/>
                                        <p:tgtEl>
                                          <p:spTgt spid="19457">
                                            <p:txEl>
                                              <p:pRg st="19" end="19"/>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945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458">
                                            <p:txEl>
                                              <p:pRg st="0" end="0"/>
                                            </p:txEl>
                                          </p:spTgt>
                                        </p:tgtEl>
                                        <p:attrNameLst>
                                          <p:attrName>style.visibility</p:attrName>
                                        </p:attrNameLst>
                                      </p:cBhvr>
                                      <p:to>
                                        <p:strVal val="visible"/>
                                      </p:to>
                                    </p:set>
                                    <p:anim calcmode="lin" valueType="num">
                                      <p:cBhvr additive="base">
                                        <p:cTn id="103"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9458">
                                            <p:txEl>
                                              <p:pRg st="1" end="1"/>
                                            </p:txEl>
                                          </p:spTgt>
                                        </p:tgtEl>
                                        <p:attrNameLst>
                                          <p:attrName>style.visibility</p:attrName>
                                        </p:attrNameLst>
                                      </p:cBhvr>
                                      <p:to>
                                        <p:strVal val="visible"/>
                                      </p:to>
                                    </p:set>
                                    <p:anim calcmode="lin" valueType="num">
                                      <p:cBhvr additive="base">
                                        <p:cTn id="109"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9458">
                                            <p:txEl>
                                              <p:pRg st="2" end="2"/>
                                            </p:txEl>
                                          </p:spTgt>
                                        </p:tgtEl>
                                        <p:attrNameLst>
                                          <p:attrName>style.visibility</p:attrName>
                                        </p:attrNameLst>
                                      </p:cBhvr>
                                      <p:to>
                                        <p:strVal val="visible"/>
                                      </p:to>
                                    </p:set>
                                    <p:anim calcmode="lin" valueType="num">
                                      <p:cBhvr additive="base">
                                        <p:cTn id="115"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9458">
                                            <p:txEl>
                                              <p:pRg st="3" end="3"/>
                                            </p:txEl>
                                          </p:spTgt>
                                        </p:tgtEl>
                                        <p:attrNameLst>
                                          <p:attrName>style.visibility</p:attrName>
                                        </p:attrNameLst>
                                      </p:cBhvr>
                                      <p:to>
                                        <p:strVal val="visible"/>
                                      </p:to>
                                    </p:set>
                                    <p:anim calcmode="lin" valueType="num">
                                      <p:cBhvr additive="base">
                                        <p:cTn id="121"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build="p"/>
      <p:bldP spid="1945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00034" y="285728"/>
            <a:ext cx="821537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عموماً يجب على عقد الترخيص أن يتضمن العناصر التالية :</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المنتج والتغطية الإقليمية.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مدة العقد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مراقبة الجودة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العائد والبدل المالي والتخطيط التنظيمي.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اختيار العملة واختيار القانون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المرخص الحذر لا يخصص علامة تجارية للمرخص له .من وجهة نظر المرخص له العلامة التجارية للمرخص تكون ذات قيمة في تسويق المنتج المرخص فقط  إذا كان المنتج معروف للجميع.ماعدا ذلك من الأفضل للمرخص له خلق علامة تجارية جديدة خاصة </a:t>
            </a:r>
            <a:r>
              <a:rPr kumimoji="0" lang="ar-SA"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a:t>
            </a: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أجل أن يحافظ على موقعه التسويقي وذلك في حال كانت العلامة التجارية للمرخص غير معروفة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يجب على الشركات المانحة للترخيص أن تهتم باختيار البلدان والشركات المحلية التي تتوافق مع تطلعاتها وأهدافها في حال إبرام عقود تراخيص </a:t>
            </a:r>
            <a:r>
              <a:rPr kumimoji="0" lang="ar-SA" sz="1600" b="1" i="1"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معها وهذا يحتم الاهتمام بعملية إدارة عقود الترخيص من النواحي التالية :</a:t>
            </a:r>
            <a:endParaRPr kumimoji="0" lang="en-US" sz="1600" b="1" i="1"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يجب أن تجري </a:t>
            </a:r>
            <a:r>
              <a:rPr lang="ar-SA" sz="1600" b="1" dirty="0" smtClean="0">
                <a:latin typeface="Calibri" pitchFamily="34" charset="0"/>
                <a:ea typeface="Calibri" pitchFamily="34" charset="0"/>
                <a:cs typeface="Arial" pitchFamily="34" charset="0"/>
              </a:rPr>
              <a:t>الشركة الدولية المانحة</a:t>
            </a:r>
            <a:r>
              <a:rPr lang="ar-SY" sz="1600" b="1" dirty="0" smtClean="0">
                <a:latin typeface="Calibri" pitchFamily="34" charset="0"/>
                <a:ea typeface="Calibri" pitchFamily="34" charset="0"/>
                <a:cs typeface="Arial" pitchFamily="34" charset="0"/>
              </a:rPr>
              <a:t> للترخيص</a:t>
            </a:r>
            <a:r>
              <a:rPr lang="ar-SA" sz="1600" b="1" dirty="0" smtClean="0">
                <a:latin typeface="Calibri" pitchFamily="34" charset="0"/>
                <a:ea typeface="Calibri" pitchFamily="34" charset="0"/>
                <a:cs typeface="Arial" pitchFamily="34" charset="0"/>
              </a:rPr>
              <a:t> مسحاً </a:t>
            </a: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وتقويماً دقيقاً للشركات المرشحة لكي تمنح الترخيص بناء على الأهلية الإدارية والفنية والأخلاقية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تلجأ الشركة المانحة للترخيص إلى تحديد بعض الشروط في عقد الترخيص كحماية مصالحها من حيث الاحتفاظ بحق السيطرة النسبي على استخدام الحقوق الممنوحة للمرخص له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إعطاء المرخص له كامل مكونات العملية الإنتاجية والاحتفاظ ببعض الأسرار الصناعية الخاصة لكي يبقى المرخص له بحاجة دائمة إلى مانح الترخيص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يتضمن عقد  الترخيص شروطاً يتم بموجبها ضرورة تجديد الترخيص في حال تمكن الشركة المانحة من تحقيق إنجازات وتحسينات في العملية الإنتاجية يريد الاستفادة منها المرخص له وفي حال كانت التحسينات من طرف المرخص له فيجب الإشارة في العقد إلى إمكانية استفادة الشركة المانحة من هذه التحسينات والتطويرات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احتفاظ الشركة المانحة بتفوقها التكنولوجي والإنتاجي والتسويقي يؤهلها لضمان استمرار المرخص له بالحاجة إليها واللجوء للاستفادة من خبراتها ومعارفها , والعمل على مساعدته في حل مشاكله الإنتاجية والتسويقية بشكل يضمن ولاءه للشركة المانحة وتجعله أكثر تقبلاً لشروطها . </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wipe(down)">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wipe(down)">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wipe(down)">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wipe(down)">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wipe(down)">
                                      <p:cBhvr>
                                        <p:cTn id="27" dur="5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wipe(down)">
                                      <p:cBhvr>
                                        <p:cTn id="32" dur="500"/>
                                        <p:tgtEl>
                                          <p:spTgt spid="2048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481">
                                            <p:txEl>
                                              <p:pRg st="6" end="6"/>
                                            </p:txEl>
                                          </p:spTgt>
                                        </p:tgtEl>
                                        <p:attrNameLst>
                                          <p:attrName>style.visibility</p:attrName>
                                        </p:attrNameLst>
                                      </p:cBhvr>
                                      <p:to>
                                        <p:strVal val="visible"/>
                                      </p:to>
                                    </p:set>
                                    <p:animEffect transition="in" filter="wipe(down)">
                                      <p:cBhvr>
                                        <p:cTn id="37" dur="500"/>
                                        <p:tgtEl>
                                          <p:spTgt spid="2048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481">
                                            <p:txEl>
                                              <p:pRg st="7" end="7"/>
                                            </p:txEl>
                                          </p:spTgt>
                                        </p:tgtEl>
                                        <p:attrNameLst>
                                          <p:attrName>style.visibility</p:attrName>
                                        </p:attrNameLst>
                                      </p:cBhvr>
                                      <p:to>
                                        <p:strVal val="visible"/>
                                      </p:to>
                                    </p:set>
                                    <p:animEffect transition="in" filter="wipe(down)">
                                      <p:cBhvr>
                                        <p:cTn id="42" dur="500"/>
                                        <p:tgtEl>
                                          <p:spTgt spid="2048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481">
                                            <p:txEl>
                                              <p:pRg st="8" end="8"/>
                                            </p:txEl>
                                          </p:spTgt>
                                        </p:tgtEl>
                                        <p:attrNameLst>
                                          <p:attrName>style.visibility</p:attrName>
                                        </p:attrNameLst>
                                      </p:cBhvr>
                                      <p:to>
                                        <p:strVal val="visible"/>
                                      </p:to>
                                    </p:set>
                                    <p:animEffect transition="in" filter="wipe(down)">
                                      <p:cBhvr>
                                        <p:cTn id="47" dur="500"/>
                                        <p:tgtEl>
                                          <p:spTgt spid="2048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481">
                                            <p:txEl>
                                              <p:pRg st="9" end="9"/>
                                            </p:txEl>
                                          </p:spTgt>
                                        </p:tgtEl>
                                        <p:attrNameLst>
                                          <p:attrName>style.visibility</p:attrName>
                                        </p:attrNameLst>
                                      </p:cBhvr>
                                      <p:to>
                                        <p:strVal val="visible"/>
                                      </p:to>
                                    </p:set>
                                    <p:animEffect transition="in" filter="wipe(down)">
                                      <p:cBhvr>
                                        <p:cTn id="52" dur="500"/>
                                        <p:tgtEl>
                                          <p:spTgt spid="2048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0481">
                                            <p:txEl>
                                              <p:pRg st="10" end="10"/>
                                            </p:txEl>
                                          </p:spTgt>
                                        </p:tgtEl>
                                        <p:attrNameLst>
                                          <p:attrName>style.visibility</p:attrName>
                                        </p:attrNameLst>
                                      </p:cBhvr>
                                      <p:to>
                                        <p:strVal val="visible"/>
                                      </p:to>
                                    </p:set>
                                    <p:animEffect transition="in" filter="wipe(down)">
                                      <p:cBhvr>
                                        <p:cTn id="57" dur="500"/>
                                        <p:tgtEl>
                                          <p:spTgt spid="2048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0481">
                                            <p:txEl>
                                              <p:pRg st="11" end="11"/>
                                            </p:txEl>
                                          </p:spTgt>
                                        </p:tgtEl>
                                        <p:attrNameLst>
                                          <p:attrName>style.visibility</p:attrName>
                                        </p:attrNameLst>
                                      </p:cBhvr>
                                      <p:to>
                                        <p:strVal val="visible"/>
                                      </p:to>
                                    </p:set>
                                    <p:animEffect transition="in" filter="wipe(down)">
                                      <p:cBhvr>
                                        <p:cTn id="62" dur="500"/>
                                        <p:tgtEl>
                                          <p:spTgt spid="2048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0481">
                                            <p:txEl>
                                              <p:pRg st="12" end="12"/>
                                            </p:txEl>
                                          </p:spTgt>
                                        </p:tgtEl>
                                        <p:attrNameLst>
                                          <p:attrName>style.visibility</p:attrName>
                                        </p:attrNameLst>
                                      </p:cBhvr>
                                      <p:to>
                                        <p:strVal val="visible"/>
                                      </p:to>
                                    </p:set>
                                    <p:animEffect transition="in" filter="wipe(down)">
                                      <p:cBhvr>
                                        <p:cTn id="67" dur="500"/>
                                        <p:tgtEl>
                                          <p:spTgt spid="2048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8229600" cy="1143000"/>
          </a:xfrm>
        </p:spPr>
        <p:txBody>
          <a:bodyPr>
            <a:normAutofit fontScale="90000"/>
          </a:bodyPr>
          <a:lstStyle/>
          <a:p>
            <a:r>
              <a:rPr lang="en-US" dirty="0"/>
              <a:t/>
            </a:r>
            <a:br>
              <a:rPr lang="en-US" dirty="0"/>
            </a:br>
            <a:endParaRPr lang="ar-SY" dirty="0"/>
          </a:p>
        </p:txBody>
      </p:sp>
      <p:sp>
        <p:nvSpPr>
          <p:cNvPr id="21505" name="Rectangle 1"/>
          <p:cNvSpPr>
            <a:spLocks noChangeArrowheads="1"/>
          </p:cNvSpPr>
          <p:nvPr/>
        </p:nvSpPr>
        <p:spPr bwMode="auto">
          <a:xfrm>
            <a:off x="571472" y="1500174"/>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عقود الإدارة:</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فهي عبارة عن اتفاقيات أو مجموعة من الترتيبات والإجراءات القانونية يتم بمقتضاها قيام الشركات المتعددة الجنسيات بإدارة كل أو(جزء من)العمليات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الأنشطة الوظيفية الخاصة بمشروع استثماري معين في الدولة المضيفة لقاء عائد مادي معين أو مقابل المشاركة في الأرباح.</a:t>
            </a: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rgbClr val="00B050"/>
                </a:solidFill>
                <a:effectLst/>
                <a:latin typeface="Calibri" pitchFamily="34" charset="0"/>
                <a:ea typeface="Calibri" pitchFamily="34" charset="0"/>
                <a:cs typeface="Arial" pitchFamily="34" charset="0"/>
              </a:rPr>
              <a:t>ابرز مثال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هذا النوع من المشروعات سلسلة فنادق هيلتون في جميع أنحاء العالم.</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حيث</a:t>
            </a:r>
            <a:r>
              <a:rPr kumimoji="0" lang="ar-SY" sz="16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تقوم الشركة متعددة الجنسيات بتوقيع عقد إدارة مع الحكومة المضيفة أو شركة محلية جديدة تقوم بإدارة أعمال هذه الشركة ,حيث تكون بحاجة إلى مهارات إدارية وفنية وخبرة إدارية قد لا تتوفر لديها،فتقوم بطلبها من الشركة الأم في البداية لإدارة الأعمال إلى أن يصبح الموظفين الجدد قادرين على إدارة عمل الشركة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عقود الإدارة قد تستعمل كإستراتيجية لدخول الأسواق الأجنبية بأدنى حد ممكن من الاستثمار وأدنى حد من الأخطار السياسية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وهناك فندق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Accor as</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وهو فندق فرنسي عملاق استطاع الانضمام إلى مجموعة أقوى الفنادق الدولية.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هذه المجموعة المكونة من 11 فندق تدعو نفسها بالقمة,تقوم بنفسها بإدارة 9 فنادق في الصين وفندق في  تايلاند بدون امتلاكها ,وأغلب هذه الفنادق لا تحمل اسم القمة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انضمام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Accor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محاولة للانغماس في الصين والسيطرة على الفنادق مع شركة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بيز</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العامة التي تعتبر شريكة في معظم الحانات الموجودة هناك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وإن هدف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Accor</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أن يستطيع أن  يستخدم علاقات القمة وخبراتها لكي يستطيع أن يصبح رائداً في عقود الإدارة .ويوجد فندق في الصين أصبح تابع للعلامة التجارية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Accor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كما توجد في أمريكا سلسلة من 6 فنادق تدار أيضاً من قبل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Accor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شريط إلى الأعلى 3"/>
          <p:cNvSpPr/>
          <p:nvPr/>
        </p:nvSpPr>
        <p:spPr>
          <a:xfrm>
            <a:off x="642910" y="142852"/>
            <a:ext cx="7572428" cy="1071570"/>
          </a:xfrm>
          <a:prstGeom prst="ribbon2">
            <a:avLst>
              <a:gd name="adj1" fmla="val 21143"/>
              <a:gd name="adj2" fmla="val 50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Y" u="sng" dirty="0" smtClean="0"/>
              <a:t>ب-</a:t>
            </a:r>
            <a:r>
              <a:rPr lang="ar-SA" u="sng" dirty="0" smtClean="0"/>
              <a:t>عقود الإدارة</a:t>
            </a:r>
            <a:r>
              <a:rPr lang="en-US" u="sng" dirty="0" smtClean="0"/>
              <a:t>management) </a:t>
            </a:r>
            <a:r>
              <a:rPr lang="ar-SA" u="sng" dirty="0" smtClean="0"/>
              <a:t>)</a:t>
            </a:r>
            <a:endParaRPr lang="ar-SY"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wipe(down)">
                                      <p:cBhvr>
                                        <p:cTn id="7" dur="500"/>
                                        <p:tgtEl>
                                          <p:spTgt spid="2150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505">
                                            <p:txEl>
                                              <p:pRg st="1" end="1"/>
                                            </p:txEl>
                                          </p:spTgt>
                                        </p:tgtEl>
                                        <p:attrNameLst>
                                          <p:attrName>style.visibility</p:attrName>
                                        </p:attrNameLst>
                                      </p:cBhvr>
                                      <p:to>
                                        <p:strVal val="visible"/>
                                      </p:to>
                                    </p:set>
                                    <p:animEffect transition="in" filter="wipe(down)">
                                      <p:cBhvr>
                                        <p:cTn id="10" dur="500"/>
                                        <p:tgtEl>
                                          <p:spTgt spid="2150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505">
                                            <p:txEl>
                                              <p:pRg st="2" end="2"/>
                                            </p:txEl>
                                          </p:spTgt>
                                        </p:tgtEl>
                                        <p:attrNameLst>
                                          <p:attrName>style.visibility</p:attrName>
                                        </p:attrNameLst>
                                      </p:cBhvr>
                                      <p:to>
                                        <p:strVal val="visible"/>
                                      </p:to>
                                    </p:set>
                                    <p:animEffect transition="in" filter="wipe(down)">
                                      <p:cBhvr>
                                        <p:cTn id="13" dur="500"/>
                                        <p:tgtEl>
                                          <p:spTgt spid="2150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505">
                                            <p:txEl>
                                              <p:pRg st="3" end="3"/>
                                            </p:txEl>
                                          </p:spTgt>
                                        </p:tgtEl>
                                        <p:attrNameLst>
                                          <p:attrName>style.visibility</p:attrName>
                                        </p:attrNameLst>
                                      </p:cBhvr>
                                      <p:to>
                                        <p:strVal val="visible"/>
                                      </p:to>
                                    </p:set>
                                    <p:animEffect transition="in" filter="wipe(down)">
                                      <p:cBhvr>
                                        <p:cTn id="16" dur="500"/>
                                        <p:tgtEl>
                                          <p:spTgt spid="2150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1505">
                                            <p:txEl>
                                              <p:pRg st="4" end="4"/>
                                            </p:txEl>
                                          </p:spTgt>
                                        </p:tgtEl>
                                        <p:attrNameLst>
                                          <p:attrName>style.visibility</p:attrName>
                                        </p:attrNameLst>
                                      </p:cBhvr>
                                      <p:to>
                                        <p:strVal val="visible"/>
                                      </p:to>
                                    </p:set>
                                    <p:animEffect transition="in" filter="wipe(down)">
                                      <p:cBhvr>
                                        <p:cTn id="19" dur="500"/>
                                        <p:tgtEl>
                                          <p:spTgt spid="21505">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1505">
                                            <p:txEl>
                                              <p:pRg st="5" end="5"/>
                                            </p:txEl>
                                          </p:spTgt>
                                        </p:tgtEl>
                                        <p:attrNameLst>
                                          <p:attrName>style.visibility</p:attrName>
                                        </p:attrNameLst>
                                      </p:cBhvr>
                                      <p:to>
                                        <p:strVal val="visible"/>
                                      </p:to>
                                    </p:set>
                                    <p:animEffect transition="in" filter="wipe(down)">
                                      <p:cBhvr>
                                        <p:cTn id="22" dur="500"/>
                                        <p:tgtEl>
                                          <p:spTgt spid="21505">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1505">
                                            <p:txEl>
                                              <p:pRg st="6" end="6"/>
                                            </p:txEl>
                                          </p:spTgt>
                                        </p:tgtEl>
                                        <p:attrNameLst>
                                          <p:attrName>style.visibility</p:attrName>
                                        </p:attrNameLst>
                                      </p:cBhvr>
                                      <p:to>
                                        <p:strVal val="visible"/>
                                      </p:to>
                                    </p:set>
                                    <p:animEffect transition="in" filter="wipe(down)">
                                      <p:cBhvr>
                                        <p:cTn id="25" dur="500"/>
                                        <p:tgtEl>
                                          <p:spTgt spid="21505">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1505">
                                            <p:txEl>
                                              <p:pRg st="7" end="7"/>
                                            </p:txEl>
                                          </p:spTgt>
                                        </p:tgtEl>
                                        <p:attrNameLst>
                                          <p:attrName>style.visibility</p:attrName>
                                        </p:attrNameLst>
                                      </p:cBhvr>
                                      <p:to>
                                        <p:strVal val="visible"/>
                                      </p:to>
                                    </p:set>
                                    <p:animEffect transition="in" filter="wipe(down)">
                                      <p:cBhvr>
                                        <p:cTn id="28" dur="500"/>
                                        <p:tgtEl>
                                          <p:spTgt spid="21505">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1505">
                                            <p:txEl>
                                              <p:pRg st="8" end="8"/>
                                            </p:txEl>
                                          </p:spTgt>
                                        </p:tgtEl>
                                        <p:attrNameLst>
                                          <p:attrName>style.visibility</p:attrName>
                                        </p:attrNameLst>
                                      </p:cBhvr>
                                      <p:to>
                                        <p:strVal val="visible"/>
                                      </p:to>
                                    </p:set>
                                    <p:animEffect transition="in" filter="wipe(down)">
                                      <p:cBhvr>
                                        <p:cTn id="31" dur="500"/>
                                        <p:tgtEl>
                                          <p:spTgt spid="2150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1785918" y="0"/>
            <a:ext cx="5286412" cy="16430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sz="3200" b="1" dirty="0" smtClean="0"/>
              <a:t>الاستراتيجيات الكلية في إطار السوق المحلية</a:t>
            </a:r>
            <a:endParaRPr lang="en-US" sz="3200" dirty="0" smtClean="0"/>
          </a:p>
          <a:p>
            <a:pPr algn="ctr"/>
            <a:endParaRPr lang="ar-SY" dirty="0"/>
          </a:p>
        </p:txBody>
      </p:sp>
      <p:sp>
        <p:nvSpPr>
          <p:cNvPr id="20481" name="Rectangle 1"/>
          <p:cNvSpPr>
            <a:spLocks noChangeArrowheads="1"/>
          </p:cNvSpPr>
          <p:nvPr/>
        </p:nvSpPr>
        <p:spPr bwMode="auto">
          <a:xfrm>
            <a:off x="285720" y="1643050"/>
            <a:ext cx="885828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الاستراتيجيات الكلية تمثل الإطار العام الذي تتحدد ضمنه الأهداف الإستراتيجية وبالتالي تمثل مدخلا عاما لتوجيه تصرفات الشركة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بالطبع هناك عدة استراتيجيات كلية سنحاول أن نضعها ضمن أربع فئات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1 –الاستراتيجيات العامة للمنافسة.</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2 –استراتيجيات النمو المحدود.</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3 –استراتيجيات النمو التوسعية.</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4 –الاستراتيجيات الانكماشية</a:t>
            </a:r>
            <a:r>
              <a:rPr kumimoji="0" lang="ar-SY" sz="16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endParaRPr kumimoji="0" lang="ar-SY"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482" name="Rectangle 2"/>
          <p:cNvSpPr>
            <a:spLocks noChangeArrowheads="1"/>
          </p:cNvSpPr>
          <p:nvPr/>
        </p:nvSpPr>
        <p:spPr bwMode="auto">
          <a:xfrm>
            <a:off x="0" y="3714752"/>
            <a:ext cx="91440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Y" sz="2800" b="1" i="0"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الاستراتيجيات العامة للمنافسة: </a:t>
            </a:r>
            <a:endParaRPr kumimoji="0" lang="en-US" sz="2800" b="1" i="0"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حيث يقول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بورتر</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بان هناك ثلاث أنواع على الأقل من المزايا التنافسية أمام المنظمة لتواجه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المنافسين : </a:t>
            </a: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rtl="1" eaLnBrk="0" fontAlgn="base" latinLnBrk="0" hangingPunct="0">
              <a:lnSpc>
                <a:spcPct val="100000"/>
              </a:lnSpc>
              <a:spcBef>
                <a:spcPct val="0"/>
              </a:spcBef>
              <a:spcAft>
                <a:spcPct val="0"/>
              </a:spcAft>
              <a:buClrTx/>
              <a:buSzTx/>
              <a:buFontTx/>
              <a:buNone/>
              <a:tabLst/>
            </a:pPr>
            <a:r>
              <a:rPr lang="ar-SY" b="1" dirty="0" smtClean="0">
                <a:solidFill>
                  <a:srgbClr val="FF0000"/>
                </a:solidFill>
                <a:latin typeface="Calibri" pitchFamily="34" charset="0"/>
                <a:ea typeface="Calibri" pitchFamily="34" charset="0"/>
                <a:cs typeface="Arial" pitchFamily="34" charset="0"/>
              </a:rPr>
              <a:t>1</a:t>
            </a: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إستراتيجية القيادة في التكاليف :</a:t>
            </a:r>
            <a:r>
              <a:rPr kumimoji="0" lang="ar-SY"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 </a:t>
            </a: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حيث تستطيع المنظمة إن تحقق ميزة تنافسية إذا استطاعت أن تخفض من تكلفتها بحيث يمكنها بيع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منتاجاتها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عند سعر اقل من المنافسين , وتحقيق قدر كبير من الربح .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fade">
                                      <p:cBhvr>
                                        <p:cTn id="7" dur="20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fade">
                                      <p:cBhvr>
                                        <p:cTn id="12" dur="20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fade">
                                      <p:cBhvr>
                                        <p:cTn id="17" dur="20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fade">
                                      <p:cBhvr>
                                        <p:cTn id="22" dur="20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fade">
                                      <p:cBhvr>
                                        <p:cTn id="27" dur="20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fade">
                                      <p:cBhvr>
                                        <p:cTn id="32" dur="2000"/>
                                        <p:tgtEl>
                                          <p:spTgt spid="2048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2">
                                            <p:txEl>
                                              <p:pRg st="0" end="0"/>
                                            </p:txEl>
                                          </p:spTgt>
                                        </p:tgtEl>
                                        <p:attrNameLst>
                                          <p:attrName>style.visibility</p:attrName>
                                        </p:attrNameLst>
                                      </p:cBhvr>
                                      <p:to>
                                        <p:strVal val="visible"/>
                                      </p:to>
                                    </p:set>
                                    <p:animEffect transition="in" filter="fade">
                                      <p:cBhvr>
                                        <p:cTn id="37" dur="2000"/>
                                        <p:tgtEl>
                                          <p:spTgt spid="20482">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482">
                                            <p:txEl>
                                              <p:pRg st="1" end="1"/>
                                            </p:txEl>
                                          </p:spTgt>
                                        </p:tgtEl>
                                        <p:attrNameLst>
                                          <p:attrName>style.visibility</p:attrName>
                                        </p:attrNameLst>
                                      </p:cBhvr>
                                      <p:to>
                                        <p:strVal val="visible"/>
                                      </p:to>
                                    </p:set>
                                    <p:animEffect transition="in" filter="fade">
                                      <p:cBhvr>
                                        <p:cTn id="40" dur="2000"/>
                                        <p:tgtEl>
                                          <p:spTgt spid="20482">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482">
                                            <p:txEl>
                                              <p:pRg st="2" end="2"/>
                                            </p:txEl>
                                          </p:spTgt>
                                        </p:tgtEl>
                                        <p:attrNameLst>
                                          <p:attrName>style.visibility</p:attrName>
                                        </p:attrNameLst>
                                      </p:cBhvr>
                                      <p:to>
                                        <p:strVal val="visible"/>
                                      </p:to>
                                    </p:set>
                                    <p:animEffect transition="in" filter="fade">
                                      <p:cBhvr>
                                        <p:cTn id="43" dur="2000"/>
                                        <p:tgtEl>
                                          <p:spTgt spid="20482">
                                            <p:txEl>
                                              <p:pRg st="2" end="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482">
                                            <p:txEl>
                                              <p:pRg st="3" end="3"/>
                                            </p:txEl>
                                          </p:spTgt>
                                        </p:tgtEl>
                                        <p:attrNameLst>
                                          <p:attrName>style.visibility</p:attrName>
                                        </p:attrNameLst>
                                      </p:cBhvr>
                                      <p:to>
                                        <p:strVal val="visible"/>
                                      </p:to>
                                    </p:set>
                                    <p:animEffect transition="in" filter="fade">
                                      <p:cBhvr>
                                        <p:cTn id="46" dur="2000"/>
                                        <p:tgtEl>
                                          <p:spTgt spid="20482">
                                            <p:txEl>
                                              <p:pRg st="3" end="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482">
                                            <p:txEl>
                                              <p:pRg st="4" end="4"/>
                                            </p:txEl>
                                          </p:spTgt>
                                        </p:tgtEl>
                                        <p:attrNameLst>
                                          <p:attrName>style.visibility</p:attrName>
                                        </p:attrNameLst>
                                      </p:cBhvr>
                                      <p:to>
                                        <p:strVal val="visible"/>
                                      </p:to>
                                    </p:set>
                                    <p:animEffect transition="in" filter="fade">
                                      <p:cBhvr>
                                        <p:cTn id="49" dur="2000"/>
                                        <p:tgtEl>
                                          <p:spTgt spid="204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p"/>
      <p:bldP spid="2048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71472" y="1214422"/>
            <a:ext cx="8143932"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Calibri" pitchFamily="34" charset="0"/>
                <a:ea typeface="Calibri" pitchFamily="34" charset="0"/>
                <a:cs typeface="Arial" pitchFamily="34" charset="0"/>
              </a:rPr>
              <a:t>عقود التصنيع (تصنيع المنتجات ):</a:t>
            </a:r>
            <a:endParaRPr kumimoji="0" lang="en-US" sz="800" b="1"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عبارة عن اتفاقيات مبرمة بين الشركة متعددة الجنسيات وإحدى الشركات الوطنية(عامة أو خاصة)بالدولة المضيفة ،يتم بمقتضاها قيام </a:t>
            </a:r>
            <a:endParaRPr kumimoji="0" lang="en-US"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الطرف الثاني نيابة عن الطرف الأول بتصنيع سلعة معينة وإنتاجها،أي أنها </a:t>
            </a:r>
            <a:r>
              <a:rPr kumimoji="0" lang="ar-SY" sz="1400"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اتفاقيات إنتاج بالوكالة</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lang="ar-SY" sz="800" b="1" dirty="0" smtClean="0">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ar-SY" sz="1400" b="1" dirty="0" smtClean="0">
                <a:latin typeface="Calibri" pitchFamily="34" charset="0"/>
                <a:ea typeface="Calibri" pitchFamily="34" charset="0"/>
                <a:cs typeface="Arial" pitchFamily="34" charset="0"/>
              </a:rPr>
              <a:t>إ</a:t>
            </a:r>
          </a:p>
          <a:p>
            <a:pPr marL="0" marR="0" lvl="0" indent="0" algn="r" defTabSz="914400" rtl="0" eaLnBrk="0" fontAlgn="base" latinLnBrk="0" hangingPunct="0">
              <a:lnSpc>
                <a:spcPct val="100000"/>
              </a:lnSpc>
              <a:spcBef>
                <a:spcPct val="0"/>
              </a:spcBef>
              <a:spcAft>
                <a:spcPct val="0"/>
              </a:spcAft>
              <a:buClrTx/>
              <a:buSzTx/>
              <a:buFontTx/>
              <a:buNone/>
              <a:tabLst/>
            </a:pPr>
            <a:r>
              <a:rPr lang="ar-SY" sz="1400" b="1" dirty="0" smtClean="0">
                <a:latin typeface="Calibri" pitchFamily="34" charset="0"/>
                <a:ea typeface="Calibri" pitchFamily="34" charset="0"/>
                <a:cs typeface="Arial" pitchFamily="34" charset="0"/>
              </a:rPr>
              <a:t>ن هدف إستراتيجية التصنيع هو وضع قاعدة إنتاج داخل سوق البلد المضيف كوسيلة لغزو سوق هذه البلد .</a:t>
            </a:r>
          </a:p>
          <a:p>
            <a:pPr lvl="0" rtl="0" eaLnBrk="0" fontAlgn="base" hangingPunct="0">
              <a:spcBef>
                <a:spcPct val="0"/>
              </a:spcBef>
              <a:spcAft>
                <a:spcPct val="0"/>
              </a:spcAft>
            </a:pPr>
            <a:r>
              <a:rPr lang="ar-SY" sz="1400" b="1" dirty="0" smtClean="0">
                <a:latin typeface="Calibri" pitchFamily="34" charset="0"/>
                <a:ea typeface="Calibri" pitchFamily="34" charset="0"/>
                <a:cs typeface="Arial" pitchFamily="34" charset="0"/>
              </a:rPr>
              <a:t>ويجب </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الإشارة إلى أن عمليات التصنيع في دولة مضيفة لا يتضمن فقط البيع في هذه الدولة  ولكن من أجل التصدير إلى بلدان أخرى أيضاً.</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ar-SY" sz="1400" b="1" dirty="0" smtClean="0">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تتراوح عقود التصنيع بين التصنيع الكامل في المصانع المحلية أو التصنيع الجزئي.</a:t>
            </a:r>
            <a:endParaRPr lang="ar-SY" sz="800" b="1" dirty="0" smtClean="0">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ar-SY" sz="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ه</a:t>
            </a:r>
            <a:r>
              <a:rPr lang="ar-SY" sz="1400" b="1" u="sng" dirty="0" smtClean="0">
                <a:effectLst>
                  <a:outerShdw blurRad="38100" dist="38100" dir="2700000" algn="tl">
                    <a:srgbClr val="000000">
                      <a:alpha val="43137"/>
                    </a:srgbClr>
                  </a:outerShdw>
                </a:effectLst>
                <a:latin typeface="Calibri" pitchFamily="34" charset="0"/>
                <a:ea typeface="Calibri" pitchFamily="34" charset="0"/>
                <a:cs typeface="Arial" pitchFamily="34" charset="0"/>
              </a:rPr>
              <a:t>ن</a:t>
            </a:r>
            <a:r>
              <a:rPr kumimoji="0" lang="ar-SY" sz="14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اك عدة أسباب تدفع الشركة للاستثمار في مناطق إنتاج مختلفة ومن هذه الأسباب:</a:t>
            </a:r>
            <a:endParaRPr kumimoji="0" lang="en-US" sz="800" b="1" i="0"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الدخول إلى أسواق المواد الأولية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استغلال المصادر اللازمة لعمليات التصنيع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استغلال تدني كلفة العمل أو توفر عوامل الإنتاج الأخرى(الطاقة-قوة العمل......).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571472" y="3571876"/>
            <a:ext cx="821537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وتتيح عقود التصنيع عددا من المزايا للشركة الدولية لعل أهمها:</a:t>
            </a:r>
            <a:endParaRPr kumimoji="0" lang="en-US" sz="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lphaUcPeriod"/>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تجنب تكلفة الاستثمار المباشر لاسيما في حالة عدم الاستقرار السياسي في السوق المستهدفة أو صغر حجم السوق.</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lphaUcPeriod"/>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تعد عقود التصنيع وسيلة سريعة لدخول الأسواق ووسيلة سريعة للخروج منها في حالة اكتشاف أن السوق صغير للغاية أو محاط بالكثير من المخاطر.</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تعاني عقود التصنيع من بعض العيوب أهمها:</a:t>
            </a:r>
            <a:endParaRPr kumimoji="0" lang="en-US" sz="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lphaUcPeriod"/>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صعوبة الحصول على الشريك المحلي المناسب القادر على القيام بعمليات الإنتاج وفق الشروط المتفق عليها مما يحتم على الشركة متابعة ومراقبة أعماله وإنتاجه بشكل مستمر كما وتقدم له المساعدات الفنية والتسويقية في الوقت المناسب.</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lphaUcPeriod"/>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تواجه الشركة الدولية مخاطر حقيقية من خلال خلق منافس لها في الأسواق الدولية في حال كان الشريك المحلي قادراً فعلاً على النهوض بأعباء الإنتاج وتطويره باستمرار وزيادة كمياته وتفعيل قدراته التسويقية</a:t>
            </a:r>
            <a:endParaRPr kumimoji="0" lang="ar-SY"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شريط إلى الأعلى 4"/>
          <p:cNvSpPr/>
          <p:nvPr/>
        </p:nvSpPr>
        <p:spPr>
          <a:xfrm>
            <a:off x="1142976" y="214290"/>
            <a:ext cx="6429420" cy="898400"/>
          </a:xfrm>
          <a:prstGeom prst="ribbon2">
            <a:avLst>
              <a:gd name="adj1" fmla="val 9694"/>
              <a:gd name="adj2" fmla="val 50903"/>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Y" b="1" u="sng" dirty="0" smtClean="0"/>
              <a:t>ت </a:t>
            </a:r>
            <a:r>
              <a:rPr lang="ar-SY" b="1" u="sng" dirty="0"/>
              <a:t>-عقود التصنيع </a:t>
            </a:r>
            <a:r>
              <a:rPr lang="en-US" u="sng" dirty="0"/>
              <a:t>industrialization)</a:t>
            </a:r>
            <a:r>
              <a:rPr lang="ar-SA" u="sng" dirty="0"/>
              <a:t>)</a:t>
            </a:r>
            <a:endParaRPr lang="en-US" dirty="0"/>
          </a:p>
          <a:p>
            <a:pPr algn="ctr"/>
            <a:endParaRPr lang="ar-SY" dirty="0"/>
          </a:p>
        </p:txBody>
      </p:sp>
      <p:pic>
        <p:nvPicPr>
          <p:cNvPr id="2051" name="Picture 3" descr="C:\Program Files\Microsoft Office\MEDIA\CAGCAT10\j0285360.wmf"/>
          <p:cNvPicPr>
            <a:picLocks noChangeAspect="1" noChangeArrowheads="1"/>
          </p:cNvPicPr>
          <p:nvPr/>
        </p:nvPicPr>
        <p:blipFill>
          <a:blip r:embed="rId2"/>
          <a:srcRect/>
          <a:stretch>
            <a:fillRect/>
          </a:stretch>
        </p:blipFill>
        <p:spPr bwMode="auto">
          <a:xfrm>
            <a:off x="1428728" y="5429264"/>
            <a:ext cx="1857388" cy="1428736"/>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529"/>
                                        </p:tgtEl>
                                        <p:attrNameLst>
                                          <p:attrName>style.visibility</p:attrName>
                                        </p:attrNameLst>
                                      </p:cBhvr>
                                      <p:to>
                                        <p:strVal val="visible"/>
                                      </p:to>
                                    </p:set>
                                    <p:anim calcmode="lin" valueType="num">
                                      <p:cBhvr>
                                        <p:cTn id="7" dur="1000" fill="hold"/>
                                        <p:tgtEl>
                                          <p:spTgt spid="22529"/>
                                        </p:tgtEl>
                                        <p:attrNameLst>
                                          <p:attrName>ppt_w</p:attrName>
                                        </p:attrNameLst>
                                      </p:cBhvr>
                                      <p:tavLst>
                                        <p:tav tm="0">
                                          <p:val>
                                            <p:strVal val="#ppt_w*0.70"/>
                                          </p:val>
                                        </p:tav>
                                        <p:tav tm="100000">
                                          <p:val>
                                            <p:strVal val="#ppt_w"/>
                                          </p:val>
                                        </p:tav>
                                      </p:tavLst>
                                    </p:anim>
                                    <p:anim calcmode="lin" valueType="num">
                                      <p:cBhvr>
                                        <p:cTn id="8" dur="1000" fill="hold"/>
                                        <p:tgtEl>
                                          <p:spTgt spid="22529"/>
                                        </p:tgtEl>
                                        <p:attrNameLst>
                                          <p:attrName>ppt_h</p:attrName>
                                        </p:attrNameLst>
                                      </p:cBhvr>
                                      <p:tavLst>
                                        <p:tav tm="0">
                                          <p:val>
                                            <p:strVal val="#ppt_h"/>
                                          </p:val>
                                        </p:tav>
                                        <p:tav tm="100000">
                                          <p:val>
                                            <p:strVal val="#ppt_h"/>
                                          </p:val>
                                        </p:tav>
                                      </p:tavLst>
                                    </p:anim>
                                    <p:animEffect transition="in" filter="fade">
                                      <p:cBhvr>
                                        <p:cTn id="9" dur="1000"/>
                                        <p:tgtEl>
                                          <p:spTgt spid="2252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530">
                                            <p:txEl>
                                              <p:pRg st="0" end="0"/>
                                            </p:txEl>
                                          </p:spTgt>
                                        </p:tgtEl>
                                        <p:attrNameLst>
                                          <p:attrName>style.visibility</p:attrName>
                                        </p:attrNameLst>
                                      </p:cBhvr>
                                      <p:to>
                                        <p:strVal val="visible"/>
                                      </p:to>
                                    </p:set>
                                    <p:anim calcmode="lin" valueType="num">
                                      <p:cBhvr additive="base">
                                        <p:cTn id="14"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530">
                                            <p:txEl>
                                              <p:pRg st="1" end="1"/>
                                            </p:txEl>
                                          </p:spTgt>
                                        </p:tgtEl>
                                        <p:attrNameLst>
                                          <p:attrName>style.visibility</p:attrName>
                                        </p:attrNameLst>
                                      </p:cBhvr>
                                      <p:to>
                                        <p:strVal val="visible"/>
                                      </p:to>
                                    </p:set>
                                    <p:anim calcmode="lin" valueType="num">
                                      <p:cBhvr additive="base">
                                        <p:cTn id="20"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2530">
                                            <p:txEl>
                                              <p:pRg st="2" end="2"/>
                                            </p:txEl>
                                          </p:spTgt>
                                        </p:tgtEl>
                                        <p:attrNameLst>
                                          <p:attrName>style.visibility</p:attrName>
                                        </p:attrNameLst>
                                      </p:cBhvr>
                                      <p:to>
                                        <p:strVal val="visible"/>
                                      </p:to>
                                    </p:set>
                                    <p:anim calcmode="lin" valueType="num">
                                      <p:cBhvr additive="base">
                                        <p:cTn id="26" dur="5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2530">
                                            <p:txEl>
                                              <p:pRg st="3" end="3"/>
                                            </p:txEl>
                                          </p:spTgt>
                                        </p:tgtEl>
                                        <p:attrNameLst>
                                          <p:attrName>style.visibility</p:attrName>
                                        </p:attrNameLst>
                                      </p:cBhvr>
                                      <p:to>
                                        <p:strVal val="visible"/>
                                      </p:to>
                                    </p:set>
                                    <p:anim calcmode="lin" valueType="num">
                                      <p:cBhvr additive="base">
                                        <p:cTn id="32" dur="5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530">
                                            <p:txEl>
                                              <p:pRg st="4" end="4"/>
                                            </p:txEl>
                                          </p:spTgt>
                                        </p:tgtEl>
                                        <p:attrNameLst>
                                          <p:attrName>style.visibility</p:attrName>
                                        </p:attrNameLst>
                                      </p:cBhvr>
                                      <p:to>
                                        <p:strVal val="visible"/>
                                      </p:to>
                                    </p:set>
                                    <p:anim calcmode="lin" valueType="num">
                                      <p:cBhvr additive="base">
                                        <p:cTn id="38"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2530">
                                            <p:txEl>
                                              <p:pRg st="5" end="5"/>
                                            </p:txEl>
                                          </p:spTgt>
                                        </p:tgtEl>
                                        <p:attrNameLst>
                                          <p:attrName>style.visibility</p:attrName>
                                        </p:attrNameLst>
                                      </p:cBhvr>
                                      <p:to>
                                        <p:strVal val="visible"/>
                                      </p:to>
                                    </p:set>
                                    <p:anim calcmode="lin" valueType="num">
                                      <p:cBhvr additive="base">
                                        <p:cTn id="44" dur="500" fill="hold"/>
                                        <p:tgtEl>
                                          <p:spTgt spid="22530">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253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P spid="2253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8229600" cy="1143000"/>
          </a:xfrm>
        </p:spPr>
        <p:txBody>
          <a:bodyPr>
            <a:normAutofit fontScale="90000"/>
          </a:bodyPr>
          <a:lstStyle/>
          <a:p>
            <a:r>
              <a:rPr lang="en-US" dirty="0"/>
              <a:t/>
            </a:r>
            <a:br>
              <a:rPr lang="en-US" dirty="0"/>
            </a:br>
            <a:endParaRPr lang="ar-SY" dirty="0"/>
          </a:p>
        </p:txBody>
      </p:sp>
      <p:sp>
        <p:nvSpPr>
          <p:cNvPr id="10" name="شريط إلى الأعلى 9"/>
          <p:cNvSpPr/>
          <p:nvPr/>
        </p:nvSpPr>
        <p:spPr>
          <a:xfrm>
            <a:off x="1643042" y="0"/>
            <a:ext cx="6286544" cy="826938"/>
          </a:xfrm>
          <a:prstGeom prst="ribbon2">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Y" b="1" i="1" u="sng" dirty="0"/>
              <a:t>ث-حق الامتياز</a:t>
            </a:r>
            <a:r>
              <a:rPr lang="en-US" u="sng" dirty="0"/>
              <a:t>concession)</a:t>
            </a:r>
            <a:r>
              <a:rPr lang="ar-SA" u="sng" dirty="0"/>
              <a:t>)</a:t>
            </a:r>
            <a:endParaRPr lang="en-US" dirty="0"/>
          </a:p>
          <a:p>
            <a:pPr algn="ctr"/>
            <a:endParaRPr lang="ar-SY" dirty="0"/>
          </a:p>
        </p:txBody>
      </p:sp>
      <p:sp>
        <p:nvSpPr>
          <p:cNvPr id="23555" name="Rectangle 3"/>
          <p:cNvSpPr>
            <a:spLocks noChangeArrowheads="1"/>
          </p:cNvSpPr>
          <p:nvPr/>
        </p:nvSpPr>
        <p:spPr bwMode="auto">
          <a:xfrm>
            <a:off x="571472" y="3286124"/>
            <a:ext cx="7715304"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sng"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Calibri" pitchFamily="34" charset="0"/>
                <a:cs typeface="Diwani Letter" pitchFamily="2" charset="-78"/>
              </a:rPr>
              <a:t>أسئلة يتكرر طرحها عن الامتياز</a:t>
            </a:r>
            <a:r>
              <a:rPr kumimoji="0" lang="ar-SA" sz="4000" b="1" i="0" u="sng"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Calibri" pitchFamily="34" charset="0"/>
                <a:cs typeface="Arial" pitchFamily="34" charset="0"/>
              </a:rPr>
              <a:t> </a:t>
            </a:r>
            <a:endParaRPr kumimoji="0" lang="en-US" sz="40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SY" sz="1400" b="0" i="0" u="sng" strike="noStrike" cap="none" normalizeH="0" baseline="0" dirty="0" smtClean="0">
              <a:ln>
                <a:noFill/>
              </a:ln>
              <a:solidFill>
                <a:srgbClr val="000000"/>
              </a:solidFill>
              <a:effectLst/>
              <a:latin typeface="Arial" pitchFamily="34" charset="0"/>
              <a:ea typeface="Calibri" pitchFamily="34" charset="0"/>
              <a:cs typeface="DecoType Naskh Swashes"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lang="ar-SY" sz="2400" u="sng" dirty="0" smtClean="0">
                <a:latin typeface="Andalus" pitchFamily="18" charset="-78"/>
                <a:ea typeface="Calibri" pitchFamily="34" charset="0"/>
                <a:cs typeface="Andalus" pitchFamily="18" charset="-78"/>
              </a:rPr>
              <a:t>1)</a:t>
            </a:r>
            <a:r>
              <a:rPr kumimoji="0" lang="ar-SA" sz="2400" i="0" u="sng" strike="noStrike" normalizeH="0" baseline="0" dirty="0" smtClean="0">
                <a:latin typeface="Andalus" pitchFamily="18" charset="-78"/>
                <a:ea typeface="Calibri" pitchFamily="34" charset="0"/>
                <a:cs typeface="Andalus" pitchFamily="18" charset="-78"/>
              </a:rPr>
              <a:t>لماذا يتوجب التفكير بالامتياز</a:t>
            </a:r>
            <a:r>
              <a:rPr kumimoji="0" lang="ar-SA" sz="2400" i="1" u="none" strike="noStrike" normalizeH="0" baseline="0" dirty="0" smtClean="0">
                <a:latin typeface="Andalus" pitchFamily="18" charset="-78"/>
                <a:ea typeface="Calibri" pitchFamily="34" charset="0"/>
                <a:cs typeface="Andalus" pitchFamily="18" charset="-78"/>
              </a:rPr>
              <a:t> ؟</a:t>
            </a:r>
            <a:endParaRPr kumimoji="0" lang="en-US" sz="2400" i="0" u="none" strike="noStrike" normalizeH="0" baseline="0" dirty="0" smtClean="0">
              <a:latin typeface="Andalus" pitchFamily="18" charset="-78"/>
              <a:cs typeface="Andalus"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Y" sz="2400" i="0" u="sng" strike="noStrike" normalizeH="0" baseline="0" dirty="0" smtClean="0">
                <a:latin typeface="Andalus" pitchFamily="18" charset="-78"/>
                <a:ea typeface="Calibri" pitchFamily="34" charset="0"/>
                <a:cs typeface="Andalus" pitchFamily="18" charset="-78"/>
              </a:rPr>
              <a:t>2</a:t>
            </a:r>
            <a:r>
              <a:rPr kumimoji="0" lang="ar-SA" sz="2400" i="0" u="sng" strike="noStrike" normalizeH="0" baseline="0" dirty="0" smtClean="0">
                <a:latin typeface="Andalus" pitchFamily="18" charset="-78"/>
                <a:ea typeface="Calibri" pitchFamily="34" charset="0"/>
                <a:cs typeface="Andalus" pitchFamily="18" charset="-78"/>
              </a:rPr>
              <a:t>) هل هناك أنواعا معينة من المشاريع أو الأعمال القابلة للامتياز دون غيرها</a:t>
            </a:r>
            <a:endParaRPr kumimoji="0" lang="en-US" sz="2400" i="0" u="none" strike="noStrike" normalizeH="0" baseline="0" dirty="0" smtClean="0">
              <a:latin typeface="Andalus" pitchFamily="18" charset="-78"/>
              <a:cs typeface="Andalus"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400" i="1" u="sng" strike="noStrike" normalizeH="0" baseline="0" dirty="0" smtClean="0">
                <a:latin typeface="Andalus" pitchFamily="18" charset="-78"/>
                <a:ea typeface="Calibri" pitchFamily="34" charset="0"/>
                <a:cs typeface="Andalus" pitchFamily="18" charset="-78"/>
              </a:rPr>
              <a:t>3)محل العمل أو مشروع </a:t>
            </a:r>
            <a:r>
              <a:rPr kumimoji="0" lang="ar-SA" sz="2400" i="1" u="sng" strike="noStrike" normalizeH="0" baseline="0" dirty="0" err="1" smtClean="0">
                <a:latin typeface="Andalus" pitchFamily="18" charset="-78"/>
                <a:ea typeface="Calibri" pitchFamily="34" charset="0"/>
                <a:cs typeface="Andalus" pitchFamily="18" charset="-78"/>
              </a:rPr>
              <a:t>ال</a:t>
            </a:r>
            <a:r>
              <a:rPr kumimoji="0" lang="ar-SY" sz="2400" i="1" u="sng" strike="noStrike" normalizeH="0" baseline="0" smtClean="0">
                <a:latin typeface="Andalus" pitchFamily="18" charset="-78"/>
                <a:ea typeface="Calibri" pitchFamily="34" charset="0"/>
                <a:cs typeface="Andalus" pitchFamily="18" charset="-78"/>
              </a:rPr>
              <a:t>م</a:t>
            </a:r>
            <a:r>
              <a:rPr kumimoji="0" lang="ar-SA" sz="2400" i="1" u="sng" strike="noStrike" normalizeH="0" baseline="0" smtClean="0">
                <a:latin typeface="Andalus" pitchFamily="18" charset="-78"/>
                <a:ea typeface="Calibri" pitchFamily="34" charset="0"/>
                <a:cs typeface="Andalus" pitchFamily="18" charset="-78"/>
              </a:rPr>
              <a:t>رخص </a:t>
            </a:r>
            <a:r>
              <a:rPr kumimoji="0" lang="ar-SA" sz="2400" i="1" u="sng" strike="noStrike" normalizeH="0" baseline="0" dirty="0" smtClean="0">
                <a:latin typeface="Andalus" pitchFamily="18" charset="-78"/>
                <a:ea typeface="Calibri" pitchFamily="34" charset="0"/>
                <a:cs typeface="Andalus" pitchFamily="18" charset="-78"/>
              </a:rPr>
              <a:t>له في عقود الامتياز</a:t>
            </a:r>
            <a:r>
              <a:rPr kumimoji="0" lang="ar-SA" sz="2400" i="1" u="none" strike="noStrike" normalizeH="0" baseline="0" dirty="0" smtClean="0">
                <a:latin typeface="Andalus" pitchFamily="18" charset="-78"/>
                <a:ea typeface="Calibri" pitchFamily="34" charset="0"/>
                <a:cs typeface="Andalus" pitchFamily="18" charset="-78"/>
              </a:rPr>
              <a:t>؟</a:t>
            </a:r>
            <a:endParaRPr kumimoji="0" lang="en-US" sz="2400" i="0" u="none" strike="noStrike" normalizeH="0" baseline="0" dirty="0" smtClean="0">
              <a:latin typeface="Andalus" pitchFamily="18" charset="-78"/>
              <a:cs typeface="Andalus"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400" i="1" u="sng" strike="noStrike" normalizeH="0" baseline="0" dirty="0" smtClean="0">
                <a:latin typeface="Andalus" pitchFamily="18" charset="-78"/>
                <a:ea typeface="Calibri" pitchFamily="34" charset="0"/>
                <a:cs typeface="Andalus" pitchFamily="18" charset="-78"/>
              </a:rPr>
              <a:t>	4)ما هو عقد الامتياز </a:t>
            </a:r>
            <a:r>
              <a:rPr kumimoji="0" lang="ar-SA" sz="2400" b="0" i="1" u="sng" strike="noStrike" cap="none" normalizeH="0" baseline="0" dirty="0" smtClean="0">
                <a:ln>
                  <a:noFill/>
                </a:ln>
                <a:solidFill>
                  <a:srgbClr val="000000"/>
                </a:solidFill>
                <a:effectLst/>
                <a:latin typeface="Andalus" pitchFamily="18" charset="-78"/>
                <a:ea typeface="Calibri" pitchFamily="34" charset="0"/>
                <a:cs typeface="Andalus" pitchFamily="18" charset="-78"/>
              </a:rPr>
              <a:t>؟</a:t>
            </a:r>
            <a:endParaRPr kumimoji="0" lang="ar-SA" sz="2400" b="0" i="0" u="none" strike="noStrike" cap="none" normalizeH="0" baseline="0" dirty="0" smtClean="0">
              <a:ln>
                <a:noFill/>
              </a:ln>
              <a:solidFill>
                <a:schemeClr val="tx1"/>
              </a:solidFill>
              <a:effectLst/>
              <a:latin typeface="Andalus" pitchFamily="18" charset="-78"/>
              <a:cs typeface="Andalus" pitchFamily="18" charset="-78"/>
            </a:endParaRPr>
          </a:p>
        </p:txBody>
      </p:sp>
      <p:sp>
        <p:nvSpPr>
          <p:cNvPr id="18433" name="Rectangle 1"/>
          <p:cNvSpPr>
            <a:spLocks noChangeArrowheads="1"/>
          </p:cNvSpPr>
          <p:nvPr/>
        </p:nvSpPr>
        <p:spPr bwMode="auto">
          <a:xfrm>
            <a:off x="285720" y="928670"/>
            <a:ext cx="857256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0000"/>
                </a:solidFill>
                <a:effectLst/>
                <a:latin typeface="Arial" pitchFamily="34" charset="0"/>
                <a:ea typeface="Calibri" pitchFamily="34" charset="0"/>
                <a:cs typeface="Arial" pitchFamily="34" charset="0"/>
              </a:rPr>
              <a:t>إن الامتياز هو عبارة </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عن نظام لتسويق السلع و/أو الخدمات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التكنولوجيا، والذي يشمل العديد من الأشكال المختلفة لعلاقات العمل </a:t>
            </a:r>
            <a:r>
              <a:rPr kumimoji="0" lang="ar-SA" sz="1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كالترخيص والتوزيع والوكالة</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وبموجب هذا النظام</a:t>
            </a:r>
            <a:r>
              <a:rPr kumimoji="0" lang="ar-SY" sz="1600" b="1" i="0" u="none" strike="noStrike" cap="none" normalizeH="0" dirty="0" smtClean="0">
                <a:ln>
                  <a:noFill/>
                </a:ln>
                <a:solidFill>
                  <a:srgbClr val="000000"/>
                </a:solidFill>
                <a:effectLst/>
                <a:latin typeface="Arial" pitchFamily="34" charset="0"/>
                <a:ea typeface="Calibri" pitchFamily="34" charset="0"/>
                <a:cs typeface="Arial" pitchFamily="34" charset="0"/>
              </a:rPr>
              <a:t> </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فإنه سيسمح للمرخص له باستعمال الاسم التجاري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العلامة التجارية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علامة الخدمة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المعرفة الفنية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طرق العمل وتقنياته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النظم الإجرائية </a:t>
            </a:r>
            <a:r>
              <a:rPr kumimoji="0" lang="ar-SA" sz="16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و</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/أو أية حقوق ملكية صناعية مملوكة للمُرخص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وفي هذا السياق فإن عمل المرخص له لا يعتبر فرعاً لعمل المرخص </a:t>
            </a:r>
            <a:r>
              <a:rPr kumimoji="0" lang="ar-SA" sz="1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وإنما يعد عملاً أو مشروعاً مستقلاً</a:t>
            </a: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وذلك تحت الاسم التجاري لصاحب حق الامتياز الأصلي الذي يعرف(بالمرخص)، وبالإضافة إلى ذلك فإن المشروع أو العمل المدار يكون متشابها في الجوهر مع جميع المشاريع أو الأعمال الأخرى التي تدار تحت الاسم ذاته.</a:t>
            </a:r>
            <a:b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ar-SA" sz="1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في حين أن عقد الامتياز  يدار باستخدام طريقة العمل التي يتبعها المرخص له  وذلك بدعم متواصل من المرخص  نفسه مع تقديم المساعدة التجارية والفنية ضمن مدة زمنية معينة وفقاً للشروط المنصوص عليها في اتفاقية الامتياز الموقع بين الطرفين لهذه الغاية.</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wipe(down)">
                                      <p:cBhvr>
                                        <p:cTn id="7" dur="5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wipe(down)">
                                      <p:cBhvr>
                                        <p:cTn id="12" dur="500"/>
                                        <p:tgtEl>
                                          <p:spTgt spid="184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555">
                                            <p:txEl>
                                              <p:pRg st="0" end="0"/>
                                            </p:txEl>
                                          </p:spTgt>
                                        </p:tgtEl>
                                        <p:attrNameLst>
                                          <p:attrName>style.visibility</p:attrName>
                                        </p:attrNameLst>
                                      </p:cBhvr>
                                      <p:to>
                                        <p:strVal val="visible"/>
                                      </p:to>
                                    </p:set>
                                    <p:anim calcmode="lin" valueType="num">
                                      <p:cBhvr additive="base">
                                        <p:cTn id="1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 calcmode="lin" valueType="num">
                                      <p:cBhvr additive="base">
                                        <p:cTn id="2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555">
                                            <p:txEl>
                                              <p:pRg st="3" end="3"/>
                                            </p:txEl>
                                          </p:spTgt>
                                        </p:tgtEl>
                                        <p:attrNameLst>
                                          <p:attrName>style.visibility</p:attrName>
                                        </p:attrNameLst>
                                      </p:cBhvr>
                                      <p:to>
                                        <p:strVal val="visible"/>
                                      </p:to>
                                    </p:set>
                                    <p:anim calcmode="lin" valueType="num">
                                      <p:cBhvr additive="base">
                                        <p:cTn id="2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 calcmode="lin" valueType="num">
                                      <p:cBhvr additive="base">
                                        <p:cTn id="35"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3555">
                                            <p:txEl>
                                              <p:pRg st="5" end="5"/>
                                            </p:txEl>
                                          </p:spTgt>
                                        </p:tgtEl>
                                        <p:attrNameLst>
                                          <p:attrName>style.visibility</p:attrName>
                                        </p:attrNameLst>
                                      </p:cBhvr>
                                      <p:to>
                                        <p:strVal val="visible"/>
                                      </p:to>
                                    </p:set>
                                    <p:anim calcmode="lin" valueType="num">
                                      <p:cBhvr additive="base">
                                        <p:cTn id="41"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1843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8229600" cy="1143000"/>
          </a:xfrm>
        </p:spPr>
        <p:txBody>
          <a:bodyPr>
            <a:normAutofit fontScale="90000"/>
          </a:bodyPr>
          <a:lstStyle/>
          <a:p>
            <a:r>
              <a:rPr lang="en-US" dirty="0"/>
              <a:t/>
            </a:r>
            <a:br>
              <a:rPr lang="en-US" dirty="0"/>
            </a:br>
            <a:endParaRPr lang="ar-SY" dirty="0"/>
          </a:p>
        </p:txBody>
      </p:sp>
      <p:sp>
        <p:nvSpPr>
          <p:cNvPr id="24577" name="Rectangle 1"/>
          <p:cNvSpPr>
            <a:spLocks noChangeArrowheads="1"/>
          </p:cNvSpPr>
          <p:nvPr/>
        </p:nvSpPr>
        <p:spPr bwMode="auto">
          <a:xfrm>
            <a:off x="285720" y="857232"/>
            <a:ext cx="857256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sng" strike="noStrike" cap="none" normalizeH="0" baseline="0" dirty="0" smtClean="0">
                <a:ln>
                  <a:noFill/>
                </a:ln>
                <a:effectLst/>
                <a:latin typeface="Calibri" pitchFamily="34" charset="0"/>
                <a:ea typeface="Calibri" pitchFamily="34" charset="0"/>
                <a:cs typeface="Arial" pitchFamily="34" charset="0"/>
              </a:rPr>
              <a:t>عقود تسليم المفتاح:</a:t>
            </a:r>
            <a:endParaRPr kumimoji="0" lang="en-US" sz="1600" b="1" i="0" u="sng" strike="noStrike" cap="none" normalizeH="0" baseline="0" dirty="0" smtClean="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ترتبط عقود تسليم المفتاح ببناء المشروعات الكبرى في الدول النامية،حيث تلتزم شركة دولية ببناء مشروع متكامل حتى مرحلة التشغيل وتسليمه إلى المالك.وقد تلتزم الشركة أيضا بتدريب العاملين والفنيين لتشغيل المشروع وإمداده بالمعدات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الآلات اللازمة للتشغيل.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أمثلة عقود تسليم المفتاح في الدول النامية قيام شركة مقاولات دولية ببناء مستشفى وتجهيزه بكافة الأجهزة والمعدات اللازمة للتشغيل وتسليمه للحكومة.أو قيامها ببناء قاعة مؤتمرات أو فنادق  ومصانع الفولاذ-الاسمنت -الأسمدة –وغيرها من المشاريع.</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ويتميز هذا النوع من المشروعات الاستثمارية بالخصائص التالية:</a:t>
            </a:r>
            <a:endParaRPr kumimoji="0" lang="en-US" sz="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تقوم الدولة المضيفة بدفع أتعاب للطرف الأجنبي مقابل قيامه بوضع أو تقديم التصميمات الخاصة بالمشروع وطرق تشغيله وصيانته وإدارته وتدريب العاملين.</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تتحمل الدولة المضيفة تكلفة الحصول على التجهيزات والآلات وتكاليف النقل .....الخ.</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بعد إجراءات التشغيل والإنتاج يتم تسليم المشروع للطرف الوطني.</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1" u="sng" strike="noStrike" cap="none" normalizeH="0" baseline="0" dirty="0" smtClean="0">
                <a:ln>
                  <a:noFill/>
                </a:ln>
                <a:solidFill>
                  <a:srgbClr val="0070C0"/>
                </a:solidFill>
                <a:effectLst/>
                <a:latin typeface="Calibri" pitchFamily="34" charset="0"/>
                <a:ea typeface="Calibri" pitchFamily="34" charset="0"/>
                <a:cs typeface="Arial" pitchFamily="34" charset="0"/>
              </a:rPr>
              <a:t>مزايا وعيوب عقود تسليم المفتاح من وجهة نظر الدولة المضيفة: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1" i="1" u="sng" strike="noStrike" cap="none" normalizeH="0" baseline="0" dirty="0" smtClean="0">
              <a:ln>
                <a:noFill/>
              </a:ln>
              <a:solidFill>
                <a:srgbClr val="0070C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effectLst/>
                <a:latin typeface="Calibri" pitchFamily="34" charset="0"/>
                <a:ea typeface="Calibri" pitchFamily="34" charset="0"/>
                <a:cs typeface="Arial" pitchFamily="34" charset="0"/>
              </a:rPr>
              <a:t>المزايا:</a:t>
            </a:r>
            <a:endParaRPr kumimoji="0" lang="en-US" sz="800" b="1" i="0" u="sng" strike="noStrike" cap="none" normalizeH="0" baseline="0" dirty="0" smtClean="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يتميز بانخفاض آثاره السياسية والاقتصادية السلبية لأن الوجود الأجنبي المرتبط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يكون مؤقتا.</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الحصول على مستوى متقدم من التكنولوجيا الحديثة دون خوف من مشكلة التبعية التكنولوجية للدول الأجنبية.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effectLst/>
                <a:latin typeface="Calibri" pitchFamily="34" charset="0"/>
                <a:ea typeface="Calibri" pitchFamily="34" charset="0"/>
                <a:cs typeface="Arial" pitchFamily="34" charset="0"/>
              </a:rPr>
              <a:t>أما عيوبه فهي:</a:t>
            </a:r>
            <a:endParaRPr kumimoji="0" lang="en-US" sz="800" b="1" i="0" u="sng"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buFont typeface="Wingdings" pitchFamily="2" charset="2"/>
              <a:buChar char="q"/>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a:t>
            </a:r>
            <a:r>
              <a:rPr lang="ar-SY" sz="1400" b="1" dirty="0" smtClean="0">
                <a:latin typeface="Calibri" pitchFamily="34" charset="0"/>
                <a:ea typeface="Calibri" pitchFamily="34" charset="0"/>
                <a:cs typeface="Arial" pitchFamily="34" charset="0"/>
              </a:rPr>
              <a:t>دور هذا النوع من الاستمارات  </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تدفق رؤوس الأموال الأجنبية يعد محدودا إن لم يكن معدوما بالمقارنة بأنواع الاستثمار المباشر.</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دور هذا النوع من الاستثمارات قي تحقيق التقدم التكنولوجي للدولة المضيفة وكذلك خلق فرص للعمالة وتحسين ميزان المدفوعات يتوقف إلى حد كبير على حجم وطبيعة نشاط المشروعات.</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حال توقف الطرف الأجنبي عن توريد قطع الغيار أو المواد الأولية فإن المشروع يصبح مهددا بالتوقف ومن ثم تظهر مشكلة التبعية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الاعتماد على الطرف الأجنبي.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Y"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شريط إلى الأعلى 3"/>
          <p:cNvSpPr/>
          <p:nvPr/>
        </p:nvSpPr>
        <p:spPr>
          <a:xfrm>
            <a:off x="500034" y="0"/>
            <a:ext cx="8143932" cy="898376"/>
          </a:xfrm>
          <a:prstGeom prst="ribbon2">
            <a:avLst>
              <a:gd name="adj1" fmla="val 27976"/>
              <a:gd name="adj2" fmla="val 50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Y" b="1" i="1" u="sng" dirty="0"/>
              <a:t>ج-عقود تسليم المفتاح</a:t>
            </a:r>
            <a:endParaRPr lang="en-US" dirty="0"/>
          </a:p>
          <a:p>
            <a:pPr algn="ctr"/>
            <a:endParaRPr lang="ar-SY"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 calcmode="lin" valueType="num">
                                      <p:cBhvr additive="base">
                                        <p:cTn id="7" dur="500" fill="hold"/>
                                        <p:tgtEl>
                                          <p:spTgt spid="245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7">
                                            <p:txEl>
                                              <p:pRg st="1" end="1"/>
                                            </p:txEl>
                                          </p:spTgt>
                                        </p:tgtEl>
                                        <p:attrNameLst>
                                          <p:attrName>style.visibility</p:attrName>
                                        </p:attrNameLst>
                                      </p:cBhvr>
                                      <p:to>
                                        <p:strVal val="visible"/>
                                      </p:to>
                                    </p:set>
                                    <p:anim calcmode="lin" valueType="num">
                                      <p:cBhvr additive="base">
                                        <p:cTn id="13" dur="500" fill="hold"/>
                                        <p:tgtEl>
                                          <p:spTgt spid="245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7">
                                            <p:txEl>
                                              <p:pRg st="2" end="2"/>
                                            </p:txEl>
                                          </p:spTgt>
                                        </p:tgtEl>
                                        <p:attrNameLst>
                                          <p:attrName>style.visibility</p:attrName>
                                        </p:attrNameLst>
                                      </p:cBhvr>
                                      <p:to>
                                        <p:strVal val="visible"/>
                                      </p:to>
                                    </p:set>
                                    <p:anim calcmode="lin" valueType="num">
                                      <p:cBhvr additive="base">
                                        <p:cTn id="19" dur="500" fill="hold"/>
                                        <p:tgtEl>
                                          <p:spTgt spid="245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7">
                                            <p:txEl>
                                              <p:pRg st="3" end="3"/>
                                            </p:txEl>
                                          </p:spTgt>
                                        </p:tgtEl>
                                        <p:attrNameLst>
                                          <p:attrName>style.visibility</p:attrName>
                                        </p:attrNameLst>
                                      </p:cBhvr>
                                      <p:to>
                                        <p:strVal val="visible"/>
                                      </p:to>
                                    </p:set>
                                    <p:anim calcmode="lin" valueType="num">
                                      <p:cBhvr additive="base">
                                        <p:cTn id="25" dur="500" fill="hold"/>
                                        <p:tgtEl>
                                          <p:spTgt spid="245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7">
                                            <p:txEl>
                                              <p:pRg st="4" end="4"/>
                                            </p:txEl>
                                          </p:spTgt>
                                        </p:tgtEl>
                                        <p:attrNameLst>
                                          <p:attrName>style.visibility</p:attrName>
                                        </p:attrNameLst>
                                      </p:cBhvr>
                                      <p:to>
                                        <p:strVal val="visible"/>
                                      </p:to>
                                    </p:set>
                                    <p:anim calcmode="lin" valueType="num">
                                      <p:cBhvr additive="base">
                                        <p:cTn id="31" dur="500" fill="hold"/>
                                        <p:tgtEl>
                                          <p:spTgt spid="245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577">
                                            <p:txEl>
                                              <p:pRg st="5" end="5"/>
                                            </p:txEl>
                                          </p:spTgt>
                                        </p:tgtEl>
                                        <p:attrNameLst>
                                          <p:attrName>style.visibility</p:attrName>
                                        </p:attrNameLst>
                                      </p:cBhvr>
                                      <p:to>
                                        <p:strVal val="visible"/>
                                      </p:to>
                                    </p:set>
                                    <p:anim calcmode="lin" valueType="num">
                                      <p:cBhvr additive="base">
                                        <p:cTn id="37" dur="500" fill="hold"/>
                                        <p:tgtEl>
                                          <p:spTgt spid="245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577">
                                            <p:txEl>
                                              <p:pRg st="6" end="6"/>
                                            </p:txEl>
                                          </p:spTgt>
                                        </p:tgtEl>
                                        <p:attrNameLst>
                                          <p:attrName>style.visibility</p:attrName>
                                        </p:attrNameLst>
                                      </p:cBhvr>
                                      <p:to>
                                        <p:strVal val="visible"/>
                                      </p:to>
                                    </p:set>
                                    <p:anim calcmode="lin" valueType="num">
                                      <p:cBhvr additive="base">
                                        <p:cTn id="43" dur="500" fill="hold"/>
                                        <p:tgtEl>
                                          <p:spTgt spid="2457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7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577">
                                            <p:txEl>
                                              <p:pRg st="7" end="7"/>
                                            </p:txEl>
                                          </p:spTgt>
                                        </p:tgtEl>
                                        <p:attrNameLst>
                                          <p:attrName>style.visibility</p:attrName>
                                        </p:attrNameLst>
                                      </p:cBhvr>
                                      <p:to>
                                        <p:strVal val="visible"/>
                                      </p:to>
                                    </p:set>
                                    <p:anim calcmode="lin" valueType="num">
                                      <p:cBhvr additive="base">
                                        <p:cTn id="49" dur="500" fill="hold"/>
                                        <p:tgtEl>
                                          <p:spTgt spid="2457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457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577">
                                            <p:txEl>
                                              <p:pRg st="9" end="9"/>
                                            </p:txEl>
                                          </p:spTgt>
                                        </p:tgtEl>
                                        <p:attrNameLst>
                                          <p:attrName>style.visibility</p:attrName>
                                        </p:attrNameLst>
                                      </p:cBhvr>
                                      <p:to>
                                        <p:strVal val="visible"/>
                                      </p:to>
                                    </p:set>
                                    <p:anim calcmode="lin" valueType="num">
                                      <p:cBhvr additive="base">
                                        <p:cTn id="55" dur="500" fill="hold"/>
                                        <p:tgtEl>
                                          <p:spTgt spid="2457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457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577">
                                            <p:txEl>
                                              <p:pRg st="10" end="10"/>
                                            </p:txEl>
                                          </p:spTgt>
                                        </p:tgtEl>
                                        <p:attrNameLst>
                                          <p:attrName>style.visibility</p:attrName>
                                        </p:attrNameLst>
                                      </p:cBhvr>
                                      <p:to>
                                        <p:strVal val="visible"/>
                                      </p:to>
                                    </p:set>
                                    <p:anim calcmode="lin" valueType="num">
                                      <p:cBhvr additive="base">
                                        <p:cTn id="61" dur="500" fill="hold"/>
                                        <p:tgtEl>
                                          <p:spTgt spid="2457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457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577">
                                            <p:txEl>
                                              <p:pRg st="11" end="11"/>
                                            </p:txEl>
                                          </p:spTgt>
                                        </p:tgtEl>
                                        <p:attrNameLst>
                                          <p:attrName>style.visibility</p:attrName>
                                        </p:attrNameLst>
                                      </p:cBhvr>
                                      <p:to>
                                        <p:strVal val="visible"/>
                                      </p:to>
                                    </p:set>
                                    <p:anim calcmode="lin" valueType="num">
                                      <p:cBhvr additive="base">
                                        <p:cTn id="67" dur="500" fill="hold"/>
                                        <p:tgtEl>
                                          <p:spTgt spid="2457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457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4577">
                                            <p:txEl>
                                              <p:pRg st="12" end="12"/>
                                            </p:txEl>
                                          </p:spTgt>
                                        </p:tgtEl>
                                        <p:attrNameLst>
                                          <p:attrName>style.visibility</p:attrName>
                                        </p:attrNameLst>
                                      </p:cBhvr>
                                      <p:to>
                                        <p:strVal val="visible"/>
                                      </p:to>
                                    </p:set>
                                    <p:anim calcmode="lin" valueType="num">
                                      <p:cBhvr additive="base">
                                        <p:cTn id="73" dur="500" fill="hold"/>
                                        <p:tgtEl>
                                          <p:spTgt spid="24577">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457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4577">
                                            <p:txEl>
                                              <p:pRg st="13" end="13"/>
                                            </p:txEl>
                                          </p:spTgt>
                                        </p:tgtEl>
                                        <p:attrNameLst>
                                          <p:attrName>style.visibility</p:attrName>
                                        </p:attrNameLst>
                                      </p:cBhvr>
                                      <p:to>
                                        <p:strVal val="visible"/>
                                      </p:to>
                                    </p:set>
                                    <p:anim calcmode="lin" valueType="num">
                                      <p:cBhvr additive="base">
                                        <p:cTn id="79" dur="500" fill="hold"/>
                                        <p:tgtEl>
                                          <p:spTgt spid="24577">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457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577">
                                            <p:txEl>
                                              <p:pRg st="14" end="14"/>
                                            </p:txEl>
                                          </p:spTgt>
                                        </p:tgtEl>
                                        <p:attrNameLst>
                                          <p:attrName>style.visibility</p:attrName>
                                        </p:attrNameLst>
                                      </p:cBhvr>
                                      <p:to>
                                        <p:strVal val="visible"/>
                                      </p:to>
                                    </p:set>
                                    <p:anim calcmode="lin" valueType="num">
                                      <p:cBhvr additive="base">
                                        <p:cTn id="85" dur="500" fill="hold"/>
                                        <p:tgtEl>
                                          <p:spTgt spid="24577">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457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4577">
                                            <p:txEl>
                                              <p:pRg st="15" end="15"/>
                                            </p:txEl>
                                          </p:spTgt>
                                        </p:tgtEl>
                                        <p:attrNameLst>
                                          <p:attrName>style.visibility</p:attrName>
                                        </p:attrNameLst>
                                      </p:cBhvr>
                                      <p:to>
                                        <p:strVal val="visible"/>
                                      </p:to>
                                    </p:set>
                                    <p:anim calcmode="lin" valueType="num">
                                      <p:cBhvr additive="base">
                                        <p:cTn id="91" dur="500" fill="hold"/>
                                        <p:tgtEl>
                                          <p:spTgt spid="24577">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457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4577">
                                            <p:txEl>
                                              <p:pRg st="16" end="16"/>
                                            </p:txEl>
                                          </p:spTgt>
                                        </p:tgtEl>
                                        <p:attrNameLst>
                                          <p:attrName>style.visibility</p:attrName>
                                        </p:attrNameLst>
                                      </p:cBhvr>
                                      <p:to>
                                        <p:strVal val="visible"/>
                                      </p:to>
                                    </p:set>
                                    <p:anim calcmode="lin" valueType="num">
                                      <p:cBhvr additive="base">
                                        <p:cTn id="97" dur="500" fill="hold"/>
                                        <p:tgtEl>
                                          <p:spTgt spid="24577">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457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500042"/>
            <a:ext cx="850105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مزايا وعيوب عقود تسليم المفتاح من وجهة نظر الشركة الدولية: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المزايا:</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حصول الشركات على عائد مادي في شكل أتعاب أو أرباح ناجمة عن بيع مستلزمات الإنتاج وآلاته وتجهيزاته.</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انخفاض درجة الخطر السياسي أو الأخطار غير التجارية بصفة خاصة والأخطار التجارية بصفة عامة.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هذا النوع من الاستثمارات لايحتاج إلى رؤوس أموال ضخمة وبالتالي يلاءم الشركات متعددة الجنسيات صغيرة الحجم على وجه الخصوص.</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إذا برهنت الشركة(الطرف الأجنبي)على مصداقيتها وجديتها في التعاون مع الطرف الوطني فمن الممكن أن تتوسع هذه الشركة في استثماراتها في الدولة المضيفة.</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أما العيوب فهي:</a:t>
            </a:r>
            <a:endParaRPr kumimoji="0" lang="en-US" sz="16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انخفاض الربحية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lang="ar-SY" sz="1600" b="1" dirty="0" smtClean="0">
                <a:latin typeface="Calibri" pitchFamily="34" charset="0"/>
                <a:ea typeface="Calibri" pitchFamily="34" charset="0"/>
                <a:cs typeface="Arial" pitchFamily="34" charset="0"/>
              </a:rPr>
              <a:t>إن هذا النوع من الاستمارات لا يوفر للشركة أي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رقابة على العمليات أو السوق أو الجودة،ومن ثم فإن أي خلل يحدث من جانب الطرف الوطني قد يسيء إلى سمعة الشركة في السوق المضيف وبالتالي يؤدي إلى تقليص فرص الدخول في مشروعات أخرى.</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4" descr="7107"/>
          <p:cNvPicPr>
            <a:picLocks noChangeAspect="1" noChangeArrowheads="1"/>
          </p:cNvPicPr>
          <p:nvPr/>
        </p:nvPicPr>
        <p:blipFill>
          <a:blip r:embed="rId2"/>
          <a:srcRect/>
          <a:stretch>
            <a:fillRect/>
          </a:stretch>
        </p:blipFill>
        <p:spPr bwMode="auto">
          <a:xfrm>
            <a:off x="4143372" y="4191000"/>
            <a:ext cx="2581275" cy="2667000"/>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Effect transition="in" filter="wipe(down)">
                                      <p:cBhvr>
                                        <p:cTn id="7" dur="500"/>
                                        <p:tgtEl>
                                          <p:spTgt spid="256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601">
                                            <p:txEl>
                                              <p:pRg st="2" end="2"/>
                                            </p:txEl>
                                          </p:spTgt>
                                        </p:tgtEl>
                                        <p:attrNameLst>
                                          <p:attrName>style.visibility</p:attrName>
                                        </p:attrNameLst>
                                      </p:cBhvr>
                                      <p:to>
                                        <p:strVal val="visible"/>
                                      </p:to>
                                    </p:set>
                                    <p:animEffect transition="in" filter="wipe(down)">
                                      <p:cBhvr>
                                        <p:cTn id="12" dur="500"/>
                                        <p:tgtEl>
                                          <p:spTgt spid="2560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601">
                                            <p:txEl>
                                              <p:pRg st="3" end="3"/>
                                            </p:txEl>
                                          </p:spTgt>
                                        </p:tgtEl>
                                        <p:attrNameLst>
                                          <p:attrName>style.visibility</p:attrName>
                                        </p:attrNameLst>
                                      </p:cBhvr>
                                      <p:to>
                                        <p:strVal val="visible"/>
                                      </p:to>
                                    </p:set>
                                    <p:animEffect transition="in" filter="wipe(down)">
                                      <p:cBhvr>
                                        <p:cTn id="17" dur="500"/>
                                        <p:tgtEl>
                                          <p:spTgt spid="2560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601">
                                            <p:txEl>
                                              <p:pRg st="4" end="4"/>
                                            </p:txEl>
                                          </p:spTgt>
                                        </p:tgtEl>
                                        <p:attrNameLst>
                                          <p:attrName>style.visibility</p:attrName>
                                        </p:attrNameLst>
                                      </p:cBhvr>
                                      <p:to>
                                        <p:strVal val="visible"/>
                                      </p:to>
                                    </p:set>
                                    <p:animEffect transition="in" filter="wipe(down)">
                                      <p:cBhvr>
                                        <p:cTn id="22" dur="500"/>
                                        <p:tgtEl>
                                          <p:spTgt spid="2560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5601">
                                            <p:txEl>
                                              <p:pRg st="5" end="5"/>
                                            </p:txEl>
                                          </p:spTgt>
                                        </p:tgtEl>
                                        <p:attrNameLst>
                                          <p:attrName>style.visibility</p:attrName>
                                        </p:attrNameLst>
                                      </p:cBhvr>
                                      <p:to>
                                        <p:strVal val="visible"/>
                                      </p:to>
                                    </p:set>
                                    <p:animEffect transition="in" filter="wipe(down)">
                                      <p:cBhvr>
                                        <p:cTn id="27" dur="500"/>
                                        <p:tgtEl>
                                          <p:spTgt spid="2560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601">
                                            <p:txEl>
                                              <p:pRg st="6" end="6"/>
                                            </p:txEl>
                                          </p:spTgt>
                                        </p:tgtEl>
                                        <p:attrNameLst>
                                          <p:attrName>style.visibility</p:attrName>
                                        </p:attrNameLst>
                                      </p:cBhvr>
                                      <p:to>
                                        <p:strVal val="visible"/>
                                      </p:to>
                                    </p:set>
                                    <p:animEffect transition="in" filter="wipe(down)">
                                      <p:cBhvr>
                                        <p:cTn id="32" dur="500"/>
                                        <p:tgtEl>
                                          <p:spTgt spid="2560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5601">
                                            <p:txEl>
                                              <p:pRg st="8" end="8"/>
                                            </p:txEl>
                                          </p:spTgt>
                                        </p:tgtEl>
                                        <p:attrNameLst>
                                          <p:attrName>style.visibility</p:attrName>
                                        </p:attrNameLst>
                                      </p:cBhvr>
                                      <p:to>
                                        <p:strVal val="visible"/>
                                      </p:to>
                                    </p:set>
                                    <p:animEffect transition="in" filter="wipe(down)">
                                      <p:cBhvr>
                                        <p:cTn id="37" dur="500"/>
                                        <p:tgtEl>
                                          <p:spTgt spid="2560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5601">
                                            <p:txEl>
                                              <p:pRg st="9" end="9"/>
                                            </p:txEl>
                                          </p:spTgt>
                                        </p:tgtEl>
                                        <p:attrNameLst>
                                          <p:attrName>style.visibility</p:attrName>
                                        </p:attrNameLst>
                                      </p:cBhvr>
                                      <p:to>
                                        <p:strVal val="visible"/>
                                      </p:to>
                                    </p:set>
                                    <p:animEffect transition="in" filter="wipe(down)">
                                      <p:cBhvr>
                                        <p:cTn id="42" dur="500"/>
                                        <p:tgtEl>
                                          <p:spTgt spid="2560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5601">
                                            <p:txEl>
                                              <p:pRg st="10" end="10"/>
                                            </p:txEl>
                                          </p:spTgt>
                                        </p:tgtEl>
                                        <p:attrNameLst>
                                          <p:attrName>style.visibility</p:attrName>
                                        </p:attrNameLst>
                                      </p:cBhvr>
                                      <p:to>
                                        <p:strVal val="visible"/>
                                      </p:to>
                                    </p:set>
                                    <p:animEffect transition="in" filter="wipe(down)">
                                      <p:cBhvr>
                                        <p:cTn id="47" dur="500"/>
                                        <p:tgtEl>
                                          <p:spTgt spid="2560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additive="base">
                                        <p:cTn id="52" dur="500" fill="hold"/>
                                        <p:tgtEl>
                                          <p:spTgt spid="3"/>
                                        </p:tgtEl>
                                        <p:attrNameLst>
                                          <p:attrName>ppt_x</p:attrName>
                                        </p:attrNameLst>
                                      </p:cBhvr>
                                      <p:tavLst>
                                        <p:tav tm="0">
                                          <p:val>
                                            <p:strVal val="#ppt_x"/>
                                          </p:val>
                                        </p:tav>
                                        <p:tav tm="100000">
                                          <p:val>
                                            <p:strVal val="#ppt_x"/>
                                          </p:val>
                                        </p:tav>
                                      </p:tavLst>
                                    </p:anim>
                                    <p:anim calcmode="lin" valueType="num">
                                      <p:cBhvr additive="base">
                                        <p:cTn id="5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8229600" cy="1143000"/>
          </a:xfrm>
        </p:spPr>
        <p:txBody>
          <a:bodyPr>
            <a:normAutofit fontScale="90000"/>
          </a:bodyPr>
          <a:lstStyle/>
          <a:p>
            <a:r>
              <a:rPr lang="en-US" dirty="0"/>
              <a:t/>
            </a:r>
            <a:br>
              <a:rPr lang="en-US" dirty="0"/>
            </a:br>
            <a:endParaRPr lang="ar-SY" dirty="0"/>
          </a:p>
        </p:txBody>
      </p:sp>
      <p:sp>
        <p:nvSpPr>
          <p:cNvPr id="26625" name="Rectangle 1"/>
          <p:cNvSpPr>
            <a:spLocks noChangeArrowheads="1"/>
          </p:cNvSpPr>
          <p:nvPr/>
        </p:nvSpPr>
        <p:spPr bwMode="auto">
          <a:xfrm>
            <a:off x="428596" y="1285860"/>
            <a:ext cx="842968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q"/>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يرى</a:t>
            </a:r>
            <a:r>
              <a:rPr kumimoji="0" lang="ar-SY" sz="16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"كولدي"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الاستثمار المشترك هو احد مشروعات الأعمال الذي يمتلكه أو يشارك فيه طرفان (أو شخصيتان معنويتان)أو أكثر من دولتين مختلفتين بصفة دائمة.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والشراكة هنا لا تقتصر على الحصة في رأس المال بل تمتد إلى الإدارة ،والخبرة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براءات الاختراع أو العلامات التجارية الخ</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أما </a:t>
            </a:r>
            <a:r>
              <a:rPr kumimoji="0" lang="ar-SY" sz="16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تيربسترا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فيرى أن الاستثمار المشترك ينطوي على عمليات إنتاجية أو تسويقية تتم في دولة أجنبية،ويكون احد أطراف الاستثمار فيها شركة دولية تمارس حقا كافيا في إدارة المشروع أو العملية الإنتاجية بدون السيطرة الكاملة عليه.</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q"/>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ويقترح</a:t>
            </a:r>
            <a:r>
              <a:rPr kumimoji="0" lang="ar-SY" sz="16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ليفن جستون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هذا الشأن أنه في حالة اشتراك طرف أجنبي أو أكثر مع طرف محلي/وطني(سواء شركة وطنية قائمة أو غير ذلك)للقيام بإنتاج سلعة جديدة أو قديمة أو تنمية السوق أو أي نشاط إنتاجي أو خدمي سواء كانت المشاركة في رأس المال أو بالتكنولوجيا فإن هذا يعتبر استثمارا مشتركا.</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تمرير أفقي 3"/>
          <p:cNvSpPr/>
          <p:nvPr/>
        </p:nvSpPr>
        <p:spPr>
          <a:xfrm>
            <a:off x="1714480" y="0"/>
            <a:ext cx="5072098" cy="1500174"/>
          </a:xfrm>
          <a:prstGeom prst="horizontalScroll">
            <a:avLst>
              <a:gd name="adj" fmla="val 17058"/>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Y" dirty="0" smtClean="0"/>
              <a:t>3-المشروعات </a:t>
            </a:r>
            <a:r>
              <a:rPr lang="ar-SY" dirty="0"/>
              <a:t>المشتركة (الاستثمار المشترك)</a:t>
            </a:r>
            <a:endParaRPr lang="en-US" dirty="0"/>
          </a:p>
          <a:p>
            <a:pPr algn="ctr"/>
            <a:endParaRPr lang="ar-SY" dirty="0"/>
          </a:p>
        </p:txBody>
      </p:sp>
      <p:sp>
        <p:nvSpPr>
          <p:cNvPr id="26626" name="Rectangle 2"/>
          <p:cNvSpPr>
            <a:spLocks noChangeArrowheads="1"/>
          </p:cNvSpPr>
          <p:nvPr/>
        </p:nvSpPr>
        <p:spPr bwMode="auto">
          <a:xfrm>
            <a:off x="500034" y="3286124"/>
            <a:ext cx="835824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من واقع التعريفات السابقة يمكن القول بأن هذا النوع من الاستثمار ينطوي على الجوانب التالية:</a:t>
            </a:r>
            <a:endParaRPr kumimoji="0" lang="en-US" sz="1600" b="1" i="0" u="sng"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الاتفاق طويل الأجل بين طرفين استثماريين احدهما وطني والأخر أجنبي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الطرف الوطني قد يكون شخصية معنوية تابعة للقطاع العام أو الخاص.</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ليس بالضرورة أن يقدم المستثمر(الطرف الأجنبي أو الوطني) حصة في رأس المال بمعنى: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المشاركة قد تكون من خلال تقديم الخبرة </a:t>
            </a:r>
            <a:r>
              <a:rPr kumimoji="0" lang="ar-SY"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المعرفة أو العمل أو التكنولوجيا بصفة عامة.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وقد تكون المشاركة بحصة في رأس المال أو رأس المال كله على أن يقدم الطرف الأخر التكنولوجيا.</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أو قد تأخذ المشاركة شكل تقديم معلومات أو المعرفة التسويقية أو السوق.</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جميع الحالات السابقة لابد أن يكون لكل طرف من أطراف الاستثمار الحق في المشاركة في إدارة المشروع.</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5362" name="Picture 2" descr="C:\Program Files\Microsoft Office\MEDIA\CAGCAT10\j0300520.gif"/>
          <p:cNvPicPr>
            <a:picLocks noChangeAspect="1" noChangeArrowheads="1" noCrop="1"/>
          </p:cNvPicPr>
          <p:nvPr/>
        </p:nvPicPr>
        <p:blipFill>
          <a:blip r:embed="rId2"/>
          <a:srcRect/>
          <a:stretch>
            <a:fillRect/>
          </a:stretch>
        </p:blipFill>
        <p:spPr bwMode="auto">
          <a:xfrm>
            <a:off x="0" y="5286388"/>
            <a:ext cx="2500298" cy="1571612"/>
          </a:xfrm>
          <a:prstGeom prst="rect">
            <a:avLst/>
          </a:prstGeom>
          <a:noFill/>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 calcmode="lin" valueType="num">
                                      <p:cBhvr>
                                        <p:cTn id="7" dur="500" fill="hold"/>
                                        <p:tgtEl>
                                          <p:spTgt spid="26625"/>
                                        </p:tgtEl>
                                        <p:attrNameLst>
                                          <p:attrName>ppt_w</p:attrName>
                                        </p:attrNameLst>
                                      </p:cBhvr>
                                      <p:tavLst>
                                        <p:tav tm="0">
                                          <p:val>
                                            <p:fltVal val="0"/>
                                          </p:val>
                                        </p:tav>
                                        <p:tav tm="100000">
                                          <p:val>
                                            <p:strVal val="#ppt_w"/>
                                          </p:val>
                                        </p:tav>
                                      </p:tavLst>
                                    </p:anim>
                                    <p:anim calcmode="lin" valueType="num">
                                      <p:cBhvr>
                                        <p:cTn id="8" dur="500" fill="hold"/>
                                        <p:tgtEl>
                                          <p:spTgt spid="2662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0" end="0"/>
                                            </p:txEl>
                                          </p:spTgt>
                                        </p:tgtEl>
                                        <p:attrNameLst>
                                          <p:attrName>style.visibility</p:attrName>
                                        </p:attrNameLst>
                                      </p:cBhvr>
                                      <p:to>
                                        <p:strVal val="visible"/>
                                      </p:to>
                                    </p:set>
                                    <p:anim calcmode="lin" valueType="num">
                                      <p:cBhvr additive="base">
                                        <p:cTn id="13"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6">
                                            <p:txEl>
                                              <p:pRg st="1" end="1"/>
                                            </p:txEl>
                                          </p:spTgt>
                                        </p:tgtEl>
                                        <p:attrNameLst>
                                          <p:attrName>style.visibility</p:attrName>
                                        </p:attrNameLst>
                                      </p:cBhvr>
                                      <p:to>
                                        <p:strVal val="visible"/>
                                      </p:to>
                                    </p:set>
                                    <p:anim calcmode="lin" valueType="num">
                                      <p:cBhvr additive="base">
                                        <p:cTn id="19"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6">
                                            <p:txEl>
                                              <p:pRg st="2" end="2"/>
                                            </p:txEl>
                                          </p:spTgt>
                                        </p:tgtEl>
                                        <p:attrNameLst>
                                          <p:attrName>style.visibility</p:attrName>
                                        </p:attrNameLst>
                                      </p:cBhvr>
                                      <p:to>
                                        <p:strVal val="visible"/>
                                      </p:to>
                                    </p:set>
                                    <p:anim calcmode="lin" valueType="num">
                                      <p:cBhvr additive="base">
                                        <p:cTn id="25"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6">
                                            <p:txEl>
                                              <p:pRg st="3" end="3"/>
                                            </p:txEl>
                                          </p:spTgt>
                                        </p:tgtEl>
                                        <p:attrNameLst>
                                          <p:attrName>style.visibility</p:attrName>
                                        </p:attrNameLst>
                                      </p:cBhvr>
                                      <p:to>
                                        <p:strVal val="visible"/>
                                      </p:to>
                                    </p:set>
                                    <p:anim calcmode="lin" valueType="num">
                                      <p:cBhvr additive="base">
                                        <p:cTn id="31"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6">
                                            <p:txEl>
                                              <p:pRg st="4" end="4"/>
                                            </p:txEl>
                                          </p:spTgt>
                                        </p:tgtEl>
                                        <p:attrNameLst>
                                          <p:attrName>style.visibility</p:attrName>
                                        </p:attrNameLst>
                                      </p:cBhvr>
                                      <p:to>
                                        <p:strVal val="visible"/>
                                      </p:to>
                                    </p:set>
                                    <p:anim calcmode="lin" valueType="num">
                                      <p:cBhvr additive="base">
                                        <p:cTn id="37"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26">
                                            <p:txEl>
                                              <p:pRg st="5" end="5"/>
                                            </p:txEl>
                                          </p:spTgt>
                                        </p:tgtEl>
                                        <p:attrNameLst>
                                          <p:attrName>style.visibility</p:attrName>
                                        </p:attrNameLst>
                                      </p:cBhvr>
                                      <p:to>
                                        <p:strVal val="visible"/>
                                      </p:to>
                                    </p:set>
                                    <p:anim calcmode="lin" valueType="num">
                                      <p:cBhvr additive="base">
                                        <p:cTn id="43"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26">
                                            <p:txEl>
                                              <p:pRg st="6" end="6"/>
                                            </p:txEl>
                                          </p:spTgt>
                                        </p:tgtEl>
                                        <p:attrNameLst>
                                          <p:attrName>style.visibility</p:attrName>
                                        </p:attrNameLst>
                                      </p:cBhvr>
                                      <p:to>
                                        <p:strVal val="visible"/>
                                      </p:to>
                                    </p:set>
                                    <p:anim calcmode="lin" valueType="num">
                                      <p:cBhvr additive="base">
                                        <p:cTn id="49" dur="500" fill="hold"/>
                                        <p:tgtEl>
                                          <p:spTgt spid="2662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626">
                                            <p:txEl>
                                              <p:pRg st="7" end="7"/>
                                            </p:txEl>
                                          </p:spTgt>
                                        </p:tgtEl>
                                        <p:attrNameLst>
                                          <p:attrName>style.visibility</p:attrName>
                                        </p:attrNameLst>
                                      </p:cBhvr>
                                      <p:to>
                                        <p:strVal val="visible"/>
                                      </p:to>
                                    </p:set>
                                    <p:anim calcmode="lin" valueType="num">
                                      <p:cBhvr additive="base">
                                        <p:cTn id="55" dur="500" fill="hold"/>
                                        <p:tgtEl>
                                          <p:spTgt spid="2662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2662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58" y="0"/>
            <a:ext cx="857252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مزايا وعيوب الاستثمار المشترك من وجهة نظر الدولة المضيفة: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0070C0"/>
                </a:solidFill>
                <a:effectLst/>
                <a:latin typeface="Calibri" pitchFamily="34" charset="0"/>
                <a:ea typeface="Calibri" pitchFamily="34" charset="0"/>
                <a:cs typeface="Arial" pitchFamily="34" charset="0"/>
              </a:rPr>
              <a:t>من حيث المزايا:</a:t>
            </a:r>
            <a:endParaRPr kumimoji="0" lang="en-US" sz="14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lang="ar-SY" sz="1400" b="1" dirty="0" smtClean="0">
                <a:latin typeface="Calibri" pitchFamily="34" charset="0"/>
                <a:ea typeface="Calibri" pitchFamily="34" charset="0"/>
                <a:cs typeface="Arial" pitchFamily="34" charset="0"/>
              </a:rPr>
              <a:t>إ</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ن الاستثمار المشترك يساهم في تدفق رؤوس الأموال الأجنبية والتنمية التكنولوجية.</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خلق فرص جديدة للعمل،وتحسين ميزان المدفوعات عن طريق زيادة فرص التصدير أو الحد من الاستيراد.</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تنمية قدرات المديرين الوطنين وخلق علاقات تكامل اقتصادية راسية أمامية أو خلفية مع النشاطات الاقتصادية والخدمية في الدولة المضيفة.</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يعتبر الاستثمار المشترك من أكثر أنواع أو أشكال الاستثمار الأجنبي المباشر قبولاً في معظم الدول النامية.</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1"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أما عن عيوب هذا النوع من الاستثمارات بالمقارنة بالاستثمار الذي ينطوي على التملك المطلق للطرف الأجنبي:</a:t>
            </a:r>
            <a:endParaRPr kumimoji="0" lang="en-US" sz="14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حرمان الدولة المضيفة من المزايا السابقة إذا أصر الطرف الأجنبي على عدم مشاركة أي طرف وطني.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مساهمة الاستثمار المشترك في تحقيق أهداف الدول النامية الخاصة بتوفير العملات الأجنبية وتحسين ميزان المدفوعات أقل كثيرا بالمقارنة الاستثمار المملوك ملكية مطلقة للمستثمر الأجنبي.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تحقق المنافع المذكورة وغيرها يتوقف على مدى توافر الطرف الوطني ذو الاستعداد الجيد ويتوقف على القدرات الفنية والإدارية والمالية للطرف الوطني.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مزايا وعيوب الاستثمار المشترك من وجهة الشركة: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latin typeface="Calibri" pitchFamily="34" charset="0"/>
                <a:ea typeface="Calibri" pitchFamily="34" charset="0"/>
                <a:cs typeface="Arial" pitchFamily="34" charset="0"/>
              </a:rPr>
              <a:t>بالنسبة للمزايا فهي متعددة ويمكن تلخيصها في الآتي:</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يفضل الاستثمار المشترك في حالة عدم توافر الموارد المالية والبشرية والمعرفة التسويقية الخاصة بالسوق الأجنبي.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يتناسب الاستثمار المشترك مع الشركات متعددة الجنسيات صغيرة الحجم.</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lang="ar-SY" sz="1400" b="1" dirty="0" smtClean="0">
                <a:latin typeface="Calibri" pitchFamily="34" charset="0"/>
                <a:ea typeface="Calibri" pitchFamily="34" charset="0"/>
                <a:cs typeface="Arial" pitchFamily="34" charset="0"/>
              </a:rPr>
              <a:t>يساعد الاستثمار </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المشترك في تذييل الكثير من الصعوبات والمشاكل البيروقراطية أمام الطرف الأجنبي.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يساعد في تسهيل مهمة الطرف الأجنبي في الحصول على قروض المحلية والحصول على المواد الخام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الأولية اللازمة للشركة الأم.</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يساعد على التعرف على طبيعة السوق المضيف،وإنشاء قنوات توزيع وحماية المصادر المواد الخام والمواد الأولية للشركة الأم.</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latin typeface="Calibri" pitchFamily="34" charset="0"/>
                <a:ea typeface="Calibri" pitchFamily="34" charset="0"/>
                <a:cs typeface="Arial" pitchFamily="34" charset="0"/>
              </a:rPr>
              <a:t>وبخصوص عيوب الاستثمار المشترك من وجهة نظر الطرف الأجنبي هي:</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يحتاج إلى رأس مال كبير نسبيا.</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احتمال وجود تعارض في المصالح بين طرفي الاستثمار.</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يسعى الطرف الوطني بعد فترة زمنية معينة إلى استقصاء الطرف الأجنبي من مشروع الاستثمار،وهذا يعني ارتفاع درجة الأخطار غير التجاري.</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عندما يكون الطرف الوطني متمثلا في الحكومة فمن المحتمل جدا أن تضع شروطا أو قيودا صارمة على التوظيف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التصدير،وتحويل الأرباح الخاصة بالطرف الأجنبي إلى الدولة الأم.</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انخفاض القدرات الفنية والمالية للمستثمر الوطني قد يؤثر سلبا على فعالية مشروع الاستثمار في تحقيق أهدافه. </a:t>
            </a:r>
            <a:endParaRPr kumimoji="0" lang="ar-SY"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 calcmode="lin" valueType="num">
                                      <p:cBhvr additive="base">
                                        <p:cTn id="7" dur="500" fill="hold"/>
                                        <p:tgtEl>
                                          <p:spTgt spid="286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3">
                                            <p:txEl>
                                              <p:pRg st="2" end="2"/>
                                            </p:txEl>
                                          </p:spTgt>
                                        </p:tgtEl>
                                        <p:attrNameLst>
                                          <p:attrName>style.visibility</p:attrName>
                                        </p:attrNameLst>
                                      </p:cBhvr>
                                      <p:to>
                                        <p:strVal val="visible"/>
                                      </p:to>
                                    </p:set>
                                    <p:anim calcmode="lin" valueType="num">
                                      <p:cBhvr additive="base">
                                        <p:cTn id="13" dur="500" fill="hold"/>
                                        <p:tgtEl>
                                          <p:spTgt spid="2867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3">
                                            <p:txEl>
                                              <p:pRg st="3" end="3"/>
                                            </p:txEl>
                                          </p:spTgt>
                                        </p:tgtEl>
                                        <p:attrNameLst>
                                          <p:attrName>style.visibility</p:attrName>
                                        </p:attrNameLst>
                                      </p:cBhvr>
                                      <p:to>
                                        <p:strVal val="visible"/>
                                      </p:to>
                                    </p:set>
                                    <p:anim calcmode="lin" valueType="num">
                                      <p:cBhvr additive="base">
                                        <p:cTn id="19" dur="500" fill="hold"/>
                                        <p:tgtEl>
                                          <p:spTgt spid="2867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3">
                                            <p:txEl>
                                              <p:pRg st="4" end="4"/>
                                            </p:txEl>
                                          </p:spTgt>
                                        </p:tgtEl>
                                        <p:attrNameLst>
                                          <p:attrName>style.visibility</p:attrName>
                                        </p:attrNameLst>
                                      </p:cBhvr>
                                      <p:to>
                                        <p:strVal val="visible"/>
                                      </p:to>
                                    </p:set>
                                    <p:anim calcmode="lin" valueType="num">
                                      <p:cBhvr additive="base">
                                        <p:cTn id="25" dur="500" fill="hold"/>
                                        <p:tgtEl>
                                          <p:spTgt spid="2867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3">
                                            <p:txEl>
                                              <p:pRg st="5" end="5"/>
                                            </p:txEl>
                                          </p:spTgt>
                                        </p:tgtEl>
                                        <p:attrNameLst>
                                          <p:attrName>style.visibility</p:attrName>
                                        </p:attrNameLst>
                                      </p:cBhvr>
                                      <p:to>
                                        <p:strVal val="visible"/>
                                      </p:to>
                                    </p:set>
                                    <p:anim calcmode="lin" valueType="num">
                                      <p:cBhvr additive="base">
                                        <p:cTn id="31" dur="500" fill="hold"/>
                                        <p:tgtEl>
                                          <p:spTgt spid="2867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3">
                                            <p:txEl>
                                              <p:pRg st="6" end="6"/>
                                            </p:txEl>
                                          </p:spTgt>
                                        </p:tgtEl>
                                        <p:attrNameLst>
                                          <p:attrName>style.visibility</p:attrName>
                                        </p:attrNameLst>
                                      </p:cBhvr>
                                      <p:to>
                                        <p:strVal val="visible"/>
                                      </p:to>
                                    </p:set>
                                    <p:anim calcmode="lin" valueType="num">
                                      <p:cBhvr additive="base">
                                        <p:cTn id="37" dur="500" fill="hold"/>
                                        <p:tgtEl>
                                          <p:spTgt spid="2867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73">
                                            <p:txEl>
                                              <p:pRg st="8" end="8"/>
                                            </p:txEl>
                                          </p:spTgt>
                                        </p:tgtEl>
                                        <p:attrNameLst>
                                          <p:attrName>style.visibility</p:attrName>
                                        </p:attrNameLst>
                                      </p:cBhvr>
                                      <p:to>
                                        <p:strVal val="visible"/>
                                      </p:to>
                                    </p:set>
                                    <p:anim calcmode="lin" valueType="num">
                                      <p:cBhvr additive="base">
                                        <p:cTn id="43" dur="500" fill="hold"/>
                                        <p:tgtEl>
                                          <p:spTgt spid="2867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73">
                                            <p:txEl>
                                              <p:pRg st="9" end="9"/>
                                            </p:txEl>
                                          </p:spTgt>
                                        </p:tgtEl>
                                        <p:attrNameLst>
                                          <p:attrName>style.visibility</p:attrName>
                                        </p:attrNameLst>
                                      </p:cBhvr>
                                      <p:to>
                                        <p:strVal val="visible"/>
                                      </p:to>
                                    </p:set>
                                    <p:anim calcmode="lin" valueType="num">
                                      <p:cBhvr additive="base">
                                        <p:cTn id="49" dur="500" fill="hold"/>
                                        <p:tgtEl>
                                          <p:spTgt spid="2867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673">
                                            <p:txEl>
                                              <p:pRg st="10" end="10"/>
                                            </p:txEl>
                                          </p:spTgt>
                                        </p:tgtEl>
                                        <p:attrNameLst>
                                          <p:attrName>style.visibility</p:attrName>
                                        </p:attrNameLst>
                                      </p:cBhvr>
                                      <p:to>
                                        <p:strVal val="visible"/>
                                      </p:to>
                                    </p:set>
                                    <p:anim calcmode="lin" valueType="num">
                                      <p:cBhvr additive="base">
                                        <p:cTn id="55" dur="500" fill="hold"/>
                                        <p:tgtEl>
                                          <p:spTgt spid="2867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67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673">
                                            <p:txEl>
                                              <p:pRg st="11" end="11"/>
                                            </p:txEl>
                                          </p:spTgt>
                                        </p:tgtEl>
                                        <p:attrNameLst>
                                          <p:attrName>style.visibility</p:attrName>
                                        </p:attrNameLst>
                                      </p:cBhvr>
                                      <p:to>
                                        <p:strVal val="visible"/>
                                      </p:to>
                                    </p:set>
                                    <p:anim calcmode="lin" valueType="num">
                                      <p:cBhvr additive="base">
                                        <p:cTn id="61" dur="500" fill="hold"/>
                                        <p:tgtEl>
                                          <p:spTgt spid="2867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867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673">
                                            <p:txEl>
                                              <p:pRg st="12" end="12"/>
                                            </p:txEl>
                                          </p:spTgt>
                                        </p:tgtEl>
                                        <p:attrNameLst>
                                          <p:attrName>style.visibility</p:attrName>
                                        </p:attrNameLst>
                                      </p:cBhvr>
                                      <p:to>
                                        <p:strVal val="visible"/>
                                      </p:to>
                                    </p:set>
                                    <p:anim calcmode="lin" valueType="num">
                                      <p:cBhvr additive="base">
                                        <p:cTn id="67" dur="500" fill="hold"/>
                                        <p:tgtEl>
                                          <p:spTgt spid="2867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867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8673">
                                            <p:txEl>
                                              <p:pRg st="14" end="14"/>
                                            </p:txEl>
                                          </p:spTgt>
                                        </p:tgtEl>
                                        <p:attrNameLst>
                                          <p:attrName>style.visibility</p:attrName>
                                        </p:attrNameLst>
                                      </p:cBhvr>
                                      <p:to>
                                        <p:strVal val="visible"/>
                                      </p:to>
                                    </p:set>
                                    <p:anim calcmode="lin" valueType="num">
                                      <p:cBhvr additive="base">
                                        <p:cTn id="73" dur="500" fill="hold"/>
                                        <p:tgtEl>
                                          <p:spTgt spid="2867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867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8673">
                                            <p:txEl>
                                              <p:pRg st="15" end="15"/>
                                            </p:txEl>
                                          </p:spTgt>
                                        </p:tgtEl>
                                        <p:attrNameLst>
                                          <p:attrName>style.visibility</p:attrName>
                                        </p:attrNameLst>
                                      </p:cBhvr>
                                      <p:to>
                                        <p:strVal val="visible"/>
                                      </p:to>
                                    </p:set>
                                    <p:anim calcmode="lin" valueType="num">
                                      <p:cBhvr additive="base">
                                        <p:cTn id="79" dur="500" fill="hold"/>
                                        <p:tgtEl>
                                          <p:spTgt spid="28673">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867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673">
                                            <p:txEl>
                                              <p:pRg st="16" end="16"/>
                                            </p:txEl>
                                          </p:spTgt>
                                        </p:tgtEl>
                                        <p:attrNameLst>
                                          <p:attrName>style.visibility</p:attrName>
                                        </p:attrNameLst>
                                      </p:cBhvr>
                                      <p:to>
                                        <p:strVal val="visible"/>
                                      </p:to>
                                    </p:set>
                                    <p:anim calcmode="lin" valueType="num">
                                      <p:cBhvr additive="base">
                                        <p:cTn id="85" dur="500" fill="hold"/>
                                        <p:tgtEl>
                                          <p:spTgt spid="28673">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867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8673">
                                            <p:txEl>
                                              <p:pRg st="17" end="17"/>
                                            </p:txEl>
                                          </p:spTgt>
                                        </p:tgtEl>
                                        <p:attrNameLst>
                                          <p:attrName>style.visibility</p:attrName>
                                        </p:attrNameLst>
                                      </p:cBhvr>
                                      <p:to>
                                        <p:strVal val="visible"/>
                                      </p:to>
                                    </p:set>
                                    <p:anim calcmode="lin" valueType="num">
                                      <p:cBhvr additive="base">
                                        <p:cTn id="91" dur="500" fill="hold"/>
                                        <p:tgtEl>
                                          <p:spTgt spid="28673">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867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8673">
                                            <p:txEl>
                                              <p:pRg st="18" end="18"/>
                                            </p:txEl>
                                          </p:spTgt>
                                        </p:tgtEl>
                                        <p:attrNameLst>
                                          <p:attrName>style.visibility</p:attrName>
                                        </p:attrNameLst>
                                      </p:cBhvr>
                                      <p:to>
                                        <p:strVal val="visible"/>
                                      </p:to>
                                    </p:set>
                                    <p:anim calcmode="lin" valueType="num">
                                      <p:cBhvr additive="base">
                                        <p:cTn id="97" dur="500" fill="hold"/>
                                        <p:tgtEl>
                                          <p:spTgt spid="28673">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867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8673">
                                            <p:txEl>
                                              <p:pRg st="19" end="19"/>
                                            </p:txEl>
                                          </p:spTgt>
                                        </p:tgtEl>
                                        <p:attrNameLst>
                                          <p:attrName>style.visibility</p:attrName>
                                        </p:attrNameLst>
                                      </p:cBhvr>
                                      <p:to>
                                        <p:strVal val="visible"/>
                                      </p:to>
                                    </p:set>
                                    <p:anim calcmode="lin" valueType="num">
                                      <p:cBhvr additive="base">
                                        <p:cTn id="103" dur="500" fill="hold"/>
                                        <p:tgtEl>
                                          <p:spTgt spid="28673">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867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8673">
                                            <p:txEl>
                                              <p:pRg st="21" end="21"/>
                                            </p:txEl>
                                          </p:spTgt>
                                        </p:tgtEl>
                                        <p:attrNameLst>
                                          <p:attrName>style.visibility</p:attrName>
                                        </p:attrNameLst>
                                      </p:cBhvr>
                                      <p:to>
                                        <p:strVal val="visible"/>
                                      </p:to>
                                    </p:set>
                                    <p:anim calcmode="lin" valueType="num">
                                      <p:cBhvr additive="base">
                                        <p:cTn id="109" dur="500" fill="hold"/>
                                        <p:tgtEl>
                                          <p:spTgt spid="28673">
                                            <p:txEl>
                                              <p:pRg st="21" end="21"/>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867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673">
                                            <p:txEl>
                                              <p:pRg st="22" end="22"/>
                                            </p:txEl>
                                          </p:spTgt>
                                        </p:tgtEl>
                                        <p:attrNameLst>
                                          <p:attrName>style.visibility</p:attrName>
                                        </p:attrNameLst>
                                      </p:cBhvr>
                                      <p:to>
                                        <p:strVal val="visible"/>
                                      </p:to>
                                    </p:set>
                                    <p:anim calcmode="lin" valueType="num">
                                      <p:cBhvr additive="base">
                                        <p:cTn id="115" dur="500" fill="hold"/>
                                        <p:tgtEl>
                                          <p:spTgt spid="28673">
                                            <p:txEl>
                                              <p:pRg st="22" end="2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867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8673">
                                            <p:txEl>
                                              <p:pRg st="23" end="23"/>
                                            </p:txEl>
                                          </p:spTgt>
                                        </p:tgtEl>
                                        <p:attrNameLst>
                                          <p:attrName>style.visibility</p:attrName>
                                        </p:attrNameLst>
                                      </p:cBhvr>
                                      <p:to>
                                        <p:strVal val="visible"/>
                                      </p:to>
                                    </p:set>
                                    <p:anim calcmode="lin" valueType="num">
                                      <p:cBhvr additive="base">
                                        <p:cTn id="121" dur="500" fill="hold"/>
                                        <p:tgtEl>
                                          <p:spTgt spid="28673">
                                            <p:txEl>
                                              <p:pRg st="23" end="2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8673">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8673">
                                            <p:txEl>
                                              <p:pRg st="24" end="24"/>
                                            </p:txEl>
                                          </p:spTgt>
                                        </p:tgtEl>
                                        <p:attrNameLst>
                                          <p:attrName>style.visibility</p:attrName>
                                        </p:attrNameLst>
                                      </p:cBhvr>
                                      <p:to>
                                        <p:strVal val="visible"/>
                                      </p:to>
                                    </p:set>
                                    <p:anim calcmode="lin" valueType="num">
                                      <p:cBhvr additive="base">
                                        <p:cTn id="127" dur="500" fill="hold"/>
                                        <p:tgtEl>
                                          <p:spTgt spid="28673">
                                            <p:txEl>
                                              <p:pRg st="24" end="24"/>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8673">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8673">
                                            <p:txEl>
                                              <p:pRg st="25" end="25"/>
                                            </p:txEl>
                                          </p:spTgt>
                                        </p:tgtEl>
                                        <p:attrNameLst>
                                          <p:attrName>style.visibility</p:attrName>
                                        </p:attrNameLst>
                                      </p:cBhvr>
                                      <p:to>
                                        <p:strVal val="visible"/>
                                      </p:to>
                                    </p:set>
                                    <p:anim calcmode="lin" valueType="num">
                                      <p:cBhvr additive="base">
                                        <p:cTn id="133" dur="500" fill="hold"/>
                                        <p:tgtEl>
                                          <p:spTgt spid="28673">
                                            <p:txEl>
                                              <p:pRg st="25" end="25"/>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867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8673">
                                            <p:txEl>
                                              <p:pRg st="26" end="26"/>
                                            </p:txEl>
                                          </p:spTgt>
                                        </p:tgtEl>
                                        <p:attrNameLst>
                                          <p:attrName>style.visibility</p:attrName>
                                        </p:attrNameLst>
                                      </p:cBhvr>
                                      <p:to>
                                        <p:strVal val="visible"/>
                                      </p:to>
                                    </p:set>
                                    <p:anim calcmode="lin" valueType="num">
                                      <p:cBhvr additive="base">
                                        <p:cTn id="139" dur="500" fill="hold"/>
                                        <p:tgtEl>
                                          <p:spTgt spid="28673">
                                            <p:txEl>
                                              <p:pRg st="26" end="26"/>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28673">
                                            <p:txEl>
                                              <p:pRg st="26" end="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تمرير أفقي 2"/>
          <p:cNvSpPr/>
          <p:nvPr/>
        </p:nvSpPr>
        <p:spPr>
          <a:xfrm>
            <a:off x="1643042" y="357166"/>
            <a:ext cx="6000792" cy="1033272"/>
          </a:xfrm>
          <a:prstGeom prst="horizontalScroll">
            <a:avLst>
              <a:gd name="adj" fmla="val 17976"/>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Y" b="1" dirty="0" smtClean="0"/>
              <a:t>4-إستراتيجية </a:t>
            </a:r>
            <a:r>
              <a:rPr lang="ar-SY" b="1" dirty="0"/>
              <a:t>إنشاء فروع مملوكة بالكامل للشركة في الدولة المضيفة</a:t>
            </a:r>
            <a:endParaRPr lang="en-US" dirty="0"/>
          </a:p>
          <a:p>
            <a:pPr algn="ctr"/>
            <a:endParaRPr lang="ar-SY" dirty="0"/>
          </a:p>
        </p:txBody>
      </p:sp>
      <p:sp>
        <p:nvSpPr>
          <p:cNvPr id="29697" name="Rectangle 1"/>
          <p:cNvSpPr>
            <a:spLocks noChangeArrowheads="1"/>
          </p:cNvSpPr>
          <p:nvPr/>
        </p:nvSpPr>
        <p:spPr bwMode="auto">
          <a:xfrm>
            <a:off x="357158" y="1500174"/>
            <a:ext cx="850112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يعتبر إنشاء فروع مملوكة بالكامل بصفة عامة من أكثر الاستراتيجيات تكلفة للوصول إلى السوق الخارجي.ويمثل الاستثمار المباشر أعلى درجات المخاطرة عند دخول الأسواق الدولية حيث تقوم الشركة الدولية بالاستثمار المباشر في مشروعات إنتاجية مملوكة لها بالكامل في السوق المستهدف.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ويلاحظ أن الاستثمار المباشر يأخذ احد الشكلين، فقد تقوم الشركة الدولية بتملك شركة قائمة عن طريق الشراء أو قد تفضل الشركة تكوين شركة جديدة خاصة لها من البداية.</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ويعتبر شراء شركة قائمة وسيلة أسرع للدخول إلى الأسواق عما لو قامت الشركة بتكوين شركة جديدة خاصة بها،حيث تحصل الشركة على عمالة مدربة وإدارة قائمة لها خبرة بالبيئة المحلية واتصالات مستمرة مع السوق المحلي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الحكومة.</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FF0000"/>
                </a:solidFill>
                <a:effectLst/>
                <a:latin typeface="Calibri" pitchFamily="34" charset="0"/>
                <a:ea typeface="Calibri" pitchFamily="34" charset="0"/>
                <a:cs typeface="Arial" pitchFamily="34" charset="0"/>
              </a:rPr>
              <a:t>ومع ذلك قد يكون البديل الثاني تكوين شركة جديدة ضروريا أو مرغوبا في بعض الحالات: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إذا كانت السوق المستهدف يعاني من قلة خبرة العمالة أو الإدارة،بالإضافة إلى أن تكوين شركة جديدة عادة ما يعني استخدام احدث المعدات </a:t>
            </a:r>
            <a:r>
              <a:rPr kumimoji="0" lang="ar-SY"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التكنولوجيا ،وتجنب الشركة محاولة تغيير الطرق المعتادة للشركة القائمة في ممارسة الأعمال.</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مزايا وعيوب الاستثمارات المملوكة بالكامل للمستثمر الأجنبي بالنسبة للدولة المضيفة: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من حيث المزايا:</a:t>
            </a:r>
            <a:endParaRPr kumimoji="0" lang="en-US" sz="8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زيادة حجم تدفق النقد/رأس المال الأجنبي إلى الدولة المضيفة.</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زيادة الاحتمال أن يؤدي كبر حجم المشروع إلى المساهمة الجيدة في إشباع حاجة المجتمع المحلي من السلع أو الخدمات المختلفة.</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تحسين ميزان مدفوعات الدولة المضيفة عن زيادة فرص التصدير أو الحد من الاستيراد(تقليل الواردات).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يساهم هذا النوع من المشروعات مساهمة بناءة في التحديث التكنولوجي على نطاق كبير في الدولة المعنية.</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خلق فرص للعمالة المباشرة وغير المباشرة سواء في مراحل بنائه المبدئية أو حتى في مراحل التشغيل.</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sng"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أما من ناحية العيوب :</a:t>
            </a:r>
            <a:endParaRPr kumimoji="0" lang="en-US" sz="800" b="1"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الخوف من أخطار الاحتكار والتبعية الاقتصادية وما يترتب عليها من آثار سياسية سلبية على المستوى المحلي والدولي في حال ظهور أي تعارض في المصالح. </a:t>
            </a:r>
            <a:endParaRPr kumimoji="0" lang="ar-SY"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 calcmode="lin" valueType="num">
                                      <p:cBhvr additive="base">
                                        <p:cTn id="7" dur="2000" fill="hold"/>
                                        <p:tgtEl>
                                          <p:spTgt spid="29697"/>
                                        </p:tgtEl>
                                        <p:attrNameLst>
                                          <p:attrName>ppt_x</p:attrName>
                                        </p:attrNameLst>
                                      </p:cBhvr>
                                      <p:tavLst>
                                        <p:tav tm="0">
                                          <p:val>
                                            <p:strVal val="#ppt_x"/>
                                          </p:val>
                                        </p:tav>
                                        <p:tav tm="100000">
                                          <p:val>
                                            <p:strVal val="#ppt_x"/>
                                          </p:val>
                                        </p:tav>
                                      </p:tavLst>
                                    </p:anim>
                                    <p:anim calcmode="lin" valueType="num">
                                      <p:cBhvr additive="base">
                                        <p:cTn id="8" dur="2000" fill="hold"/>
                                        <p:tgtEl>
                                          <p:spTgt spid="296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785794"/>
            <a:ext cx="78581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b="1" i="1" u="sng" strike="noStrike" cap="none" normalizeH="0" baseline="0" dirty="0" smtClean="0">
                <a:ln>
                  <a:noFill/>
                </a:ln>
                <a:solidFill>
                  <a:schemeClr val="tx1"/>
                </a:solidFill>
                <a:effectLst/>
                <a:latin typeface="Calibri" pitchFamily="34" charset="0"/>
                <a:ea typeface="Calibri" pitchFamily="34" charset="0"/>
                <a:cs typeface="Arial" pitchFamily="34" charset="0"/>
              </a:rPr>
              <a:t>أما المزايا والعيوب من وجهة نظر الشركة الدولية</a:t>
            </a:r>
            <a:r>
              <a:rPr kumimoji="0" lang="ar-SY" b="1" i="1" u="sng" strike="noStrike" cap="none" normalizeH="0" baseline="0" dirty="0" smtClean="0">
                <a:ln>
                  <a:noFill/>
                </a:ln>
                <a:solidFill>
                  <a:schemeClr val="tx1"/>
                </a:solidFill>
                <a:effectLst/>
                <a:latin typeface="Calibri" pitchFamily="34" charset="0"/>
                <a:ea typeface="Calibri" pitchFamily="34" charset="0"/>
                <a:cs typeface="Old Antic Bold" pitchFamily="2" charset="-78"/>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ar-SY" b="1"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rPr>
              <a:t>المزايا:</a:t>
            </a:r>
            <a:endParaRPr kumimoji="0" lang="en-US" b="1"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الاستثمار المباشر يسمح للشركة بنقل مهاراتها الإدارية والفنية والتسويقية والتمويلية ومهاراتها الأخرى إلى السوق المستهدف مما يساعد الشركة من استغلال الميزة التنافسية لها بالكامل.</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الاستثمار المباشر يخلق مزايا تسويقية للشركة عن طريق تواجدها في السوق المحلي وقربها من المستهلك المحلي وبالتالي تعديل مجهوداتها التسويقية بسرعة لمواجهة تفضيلات المستهلك.</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يؤدي الاستثمار المباشر إلى تخفيض تكلفة إمداد السوق المستهدف بالمنتج وذلك نتيجة التوفير في تكاليف النقل و الجمارك أو تخفيض تكلفة الإنتاج نتيجة استخدام عمالة محلية أو مواد خام اقل تكلفة.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يساعد على زيادة الموارد المخصصة للنشاط التسويقي في السوق المستهدف.</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1"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لكنه يعاني من بعض العيوب منها:</a:t>
            </a:r>
            <a:endParaRPr kumimoji="0" lang="en-US"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الاستثمار المباشر يحتاج إلى موارد رأسمالية وإدارية ضخمة،وكلما زادت الاستثمارات كلما زادت درجة المخاطرة التي تتعرض لها الشركة.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نجاح المشروع الاستثماري يعتمد على العديد من العوامل والمؤثرات الاقتصادية و الاجتماعية و الثقافية والسياسية لذلك فان المعلومات عن الأسواق الدولية تمثل أهمية قصوى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المشروع الاستثماري يحتاج إلى تكلفة عالية للبدء وفترة استرداد طويلة بالإضافة إلى صعوبة الانسحاب من السوق في حالة فشل المشروع.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1" descr="C:\Program Files\Microsoft Office\MEDIA\CAGCAT10\j0199549.wmf"/>
          <p:cNvPicPr>
            <a:picLocks noChangeAspect="1" noChangeArrowheads="1"/>
          </p:cNvPicPr>
          <p:nvPr/>
        </p:nvPicPr>
        <p:blipFill>
          <a:blip r:embed="rId2"/>
          <a:srcRect/>
          <a:stretch>
            <a:fillRect/>
          </a:stretch>
        </p:blipFill>
        <p:spPr bwMode="auto">
          <a:xfrm>
            <a:off x="1714480" y="5063947"/>
            <a:ext cx="1670609" cy="1794053"/>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7">
                                            <p:txEl>
                                              <p:pRg st="0" end="0"/>
                                            </p:txEl>
                                          </p:spTgt>
                                        </p:tgtEl>
                                        <p:attrNameLst>
                                          <p:attrName>style.visibility</p:attrName>
                                        </p:attrNameLst>
                                      </p:cBhvr>
                                      <p:to>
                                        <p:strVal val="visible"/>
                                      </p:to>
                                    </p:set>
                                    <p:animEffect transition="in" filter="fade">
                                      <p:cBhvr>
                                        <p:cTn id="7" dur="2000"/>
                                        <p:tgtEl>
                                          <p:spTgt spid="296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7">
                                            <p:txEl>
                                              <p:pRg st="1" end="1"/>
                                            </p:txEl>
                                          </p:spTgt>
                                        </p:tgtEl>
                                        <p:attrNameLst>
                                          <p:attrName>style.visibility</p:attrName>
                                        </p:attrNameLst>
                                      </p:cBhvr>
                                      <p:to>
                                        <p:strVal val="visible"/>
                                      </p:to>
                                    </p:set>
                                    <p:animEffect transition="in" filter="fade">
                                      <p:cBhvr>
                                        <p:cTn id="12" dur="2000"/>
                                        <p:tgtEl>
                                          <p:spTgt spid="296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7">
                                            <p:txEl>
                                              <p:pRg st="2" end="2"/>
                                            </p:txEl>
                                          </p:spTgt>
                                        </p:tgtEl>
                                        <p:attrNameLst>
                                          <p:attrName>style.visibility</p:attrName>
                                        </p:attrNameLst>
                                      </p:cBhvr>
                                      <p:to>
                                        <p:strVal val="visible"/>
                                      </p:to>
                                    </p:set>
                                    <p:animEffect transition="in" filter="fade">
                                      <p:cBhvr>
                                        <p:cTn id="17" dur="2000"/>
                                        <p:tgtEl>
                                          <p:spTgt spid="296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7">
                                            <p:txEl>
                                              <p:pRg st="3" end="3"/>
                                            </p:txEl>
                                          </p:spTgt>
                                        </p:tgtEl>
                                        <p:attrNameLst>
                                          <p:attrName>style.visibility</p:attrName>
                                        </p:attrNameLst>
                                      </p:cBhvr>
                                      <p:to>
                                        <p:strVal val="visible"/>
                                      </p:to>
                                    </p:set>
                                    <p:animEffect transition="in" filter="fade">
                                      <p:cBhvr>
                                        <p:cTn id="22" dur="2000"/>
                                        <p:tgtEl>
                                          <p:spTgt spid="296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7">
                                            <p:txEl>
                                              <p:pRg st="4" end="4"/>
                                            </p:txEl>
                                          </p:spTgt>
                                        </p:tgtEl>
                                        <p:attrNameLst>
                                          <p:attrName>style.visibility</p:attrName>
                                        </p:attrNameLst>
                                      </p:cBhvr>
                                      <p:to>
                                        <p:strVal val="visible"/>
                                      </p:to>
                                    </p:set>
                                    <p:animEffect transition="in" filter="fade">
                                      <p:cBhvr>
                                        <p:cTn id="27" dur="2000"/>
                                        <p:tgtEl>
                                          <p:spTgt spid="296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7">
                                            <p:txEl>
                                              <p:pRg st="5" end="5"/>
                                            </p:txEl>
                                          </p:spTgt>
                                        </p:tgtEl>
                                        <p:attrNameLst>
                                          <p:attrName>style.visibility</p:attrName>
                                        </p:attrNameLst>
                                      </p:cBhvr>
                                      <p:to>
                                        <p:strVal val="visible"/>
                                      </p:to>
                                    </p:set>
                                    <p:animEffect transition="in" filter="fade">
                                      <p:cBhvr>
                                        <p:cTn id="32" dur="2000"/>
                                        <p:tgtEl>
                                          <p:spTgt spid="296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7">
                                            <p:txEl>
                                              <p:pRg st="6" end="6"/>
                                            </p:txEl>
                                          </p:spTgt>
                                        </p:tgtEl>
                                        <p:attrNameLst>
                                          <p:attrName>style.visibility</p:attrName>
                                        </p:attrNameLst>
                                      </p:cBhvr>
                                      <p:to>
                                        <p:strVal val="visible"/>
                                      </p:to>
                                    </p:set>
                                    <p:animEffect transition="in" filter="fade">
                                      <p:cBhvr>
                                        <p:cTn id="37" dur="2000"/>
                                        <p:tgtEl>
                                          <p:spTgt spid="2969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697">
                                            <p:txEl>
                                              <p:pRg st="7" end="7"/>
                                            </p:txEl>
                                          </p:spTgt>
                                        </p:tgtEl>
                                        <p:attrNameLst>
                                          <p:attrName>style.visibility</p:attrName>
                                        </p:attrNameLst>
                                      </p:cBhvr>
                                      <p:to>
                                        <p:strVal val="visible"/>
                                      </p:to>
                                    </p:set>
                                    <p:animEffect transition="in" filter="fade">
                                      <p:cBhvr>
                                        <p:cTn id="42" dur="2000"/>
                                        <p:tgtEl>
                                          <p:spTgt spid="2969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697">
                                            <p:txEl>
                                              <p:pRg st="8" end="8"/>
                                            </p:txEl>
                                          </p:spTgt>
                                        </p:tgtEl>
                                        <p:attrNameLst>
                                          <p:attrName>style.visibility</p:attrName>
                                        </p:attrNameLst>
                                      </p:cBhvr>
                                      <p:to>
                                        <p:strVal val="visible"/>
                                      </p:to>
                                    </p:set>
                                    <p:animEffect transition="in" filter="fade">
                                      <p:cBhvr>
                                        <p:cTn id="47" dur="2000"/>
                                        <p:tgtEl>
                                          <p:spTgt spid="2969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697">
                                            <p:txEl>
                                              <p:pRg st="9" end="9"/>
                                            </p:txEl>
                                          </p:spTgt>
                                        </p:tgtEl>
                                        <p:attrNameLst>
                                          <p:attrName>style.visibility</p:attrName>
                                        </p:attrNameLst>
                                      </p:cBhvr>
                                      <p:to>
                                        <p:strVal val="visible"/>
                                      </p:to>
                                    </p:set>
                                    <p:animEffect transition="in" filter="fade">
                                      <p:cBhvr>
                                        <p:cTn id="52" dur="2000"/>
                                        <p:tgtEl>
                                          <p:spTgt spid="2969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2643174" y="0"/>
            <a:ext cx="4071966" cy="10001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Y" b="1" dirty="0" smtClean="0"/>
              <a:t>5 _التحالفات الإستراتيجية</a:t>
            </a:r>
            <a:endParaRPr lang="en-US" dirty="0" smtClean="0"/>
          </a:p>
          <a:p>
            <a:pPr algn="ctr"/>
            <a:endParaRPr lang="ar-SY" dirty="0"/>
          </a:p>
        </p:txBody>
      </p:sp>
      <p:sp>
        <p:nvSpPr>
          <p:cNvPr id="30721" name="Rectangle 1"/>
          <p:cNvSpPr>
            <a:spLocks noChangeArrowheads="1"/>
          </p:cNvSpPr>
          <p:nvPr/>
        </p:nvSpPr>
        <p:spPr bwMode="auto">
          <a:xfrm>
            <a:off x="357158" y="928670"/>
            <a:ext cx="842968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الحقيقة إن محاولة وضع تعريف محدد للتحالفات الإستراتيجية يعتبر من الأمور الصعبة ويرجع ذلك إلى أن مفهوم التحالفات الإستراتيجية ينطوي على مجموعة واسعة من العلاقات التعاقدية التي تنشأ بين شركات متنافسة في أقطار مختلفة لتحقيق هدف معين.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فعلى سبيل المثال:تحالفت شركة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هيوالت باكير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شركة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كانون</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لتقوم كانون بتوزيع احد أنواع الحاسبات الآلية الخاصة بشركة </a:t>
            </a:r>
            <a:r>
              <a:rPr kumimoji="0" lang="ar-SY" sz="1600" b="1" i="0" u="none" strike="noStrike" cap="none" normalizeH="0" baseline="0" dirty="0" smtClean="0">
                <a:ln>
                  <a:noFill/>
                </a:ln>
                <a:effectLst/>
                <a:latin typeface="Calibri" pitchFamily="34" charset="0"/>
                <a:ea typeface="Calibri" pitchFamily="34" charset="0"/>
                <a:cs typeface="Arial" pitchFamily="34" charset="0"/>
              </a:rPr>
              <a:t>هيوالت باكير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اليابان،كما تعاقدت شركة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جلاك سو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لصناعة الأدوية مع شركة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ميرك</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لتقوم بتسويق عقار زانتاك الخاص بشركة جلاك سو في السوق الألماني،وكذلك وقعت شركتي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كوداك وكانون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اتفاقا يسمح لشركة كانون بتصنيع خط ماكينات تصوير متوسطة الحجم على أن تباع تحت اسم كوداك،كذلك تتعاون شركة </a:t>
            </a:r>
            <a:r>
              <a:rPr kumimoji="0" lang="ar-SY" sz="1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بوينج </a:t>
            </a: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اتحاد من عدة شركات يابانية لتصنيع طائرة نفاثة جديدة.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وفي كل هذه التحالفات والعديد من التحالفات الأخرى تتفق الشركات على التعاون بشأن مشروع معين وليكن تقديم منتج جديد أو تطوير تكنولوجيا مستحدثة لتحقيق هدف استراتيجي محدد لكل طرف من أطراف التعاقد ولذا استخدمنا مصطلح التحالفات الإستراتيجية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وتهدف التحالفات الإستراتيجية إلى تحقيق مجموعة من الأهداف هي دخول سوق جديد بتكلفة منخفضة أو تقليل درجة المخاطرة المرتبطة بتطوير تكنولوجيا جديدة أو تحقيق وفورات الحجم في الإنتاج.</a:t>
            </a:r>
            <a:r>
              <a:rPr kumimoji="0" lang="ar-SY"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Arial" pitchFamily="34" charset="0"/>
              </a:rPr>
              <a:t>وعليه فإن التحالفات الإستراتيجية قد تكون </a:t>
            </a:r>
            <a:r>
              <a:rPr kumimoji="0" lang="ar-SY" sz="1600" b="1" i="0" u="none" strike="noStrike" cap="none" normalizeH="0" baseline="0" dirty="0" smtClean="0">
                <a:ln>
                  <a:noFill/>
                </a:ln>
                <a:solidFill>
                  <a:srgbClr val="00B050"/>
                </a:solidFill>
                <a:effectLst/>
                <a:latin typeface="Calibri" pitchFamily="34" charset="0"/>
                <a:ea typeface="Calibri" pitchFamily="34" charset="0"/>
                <a:cs typeface="Arial" pitchFamily="34" charset="0"/>
              </a:rPr>
              <a:t>تحالفات الإستراتيجية تكنولوجية </a:t>
            </a:r>
            <a:r>
              <a:rPr kumimoji="0" lang="ar-SY"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Arial" pitchFamily="34" charset="0"/>
              </a:rPr>
              <a:t>أو </a:t>
            </a:r>
            <a:r>
              <a:rPr kumimoji="0" lang="ar-SY" sz="16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تحالفات الإستراتيجية إنتاجية </a:t>
            </a:r>
            <a:r>
              <a:rPr kumimoji="0" lang="ar-SY"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Arial" pitchFamily="34" charset="0"/>
              </a:rPr>
              <a:t>أو </a:t>
            </a:r>
            <a:r>
              <a:rPr kumimoji="0" lang="ar-SY" sz="1600" b="1" i="0" u="none" strike="noStrike" cap="none" normalizeH="0" baseline="0" dirty="0" smtClean="0">
                <a:ln>
                  <a:noFill/>
                </a:ln>
                <a:solidFill>
                  <a:schemeClr val="accent3">
                    <a:lumMod val="75000"/>
                  </a:schemeClr>
                </a:solidFill>
                <a:effectLst/>
                <a:latin typeface="Calibri" pitchFamily="34" charset="0"/>
                <a:ea typeface="Calibri" pitchFamily="34" charset="0"/>
                <a:cs typeface="Arial" pitchFamily="34" charset="0"/>
              </a:rPr>
              <a:t>تحالفات الإستراتيجية تسويقية </a:t>
            </a:r>
            <a:r>
              <a:rPr kumimoji="0" lang="ar-SY"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Arial" pitchFamily="34" charset="0"/>
              </a:rPr>
              <a:t>وفي كل الأحوال فإن الأمر يتطلب أن يكون لكل طرف من أطراف التعاقد شيء ما ذو قيمة للطرف الآخر. </a:t>
            </a:r>
            <a:endParaRPr kumimoji="0" lang="ar-SY" sz="1600" b="1"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30722" name="Rectangle 2"/>
          <p:cNvSpPr>
            <a:spLocks noChangeArrowheads="1"/>
          </p:cNvSpPr>
          <p:nvPr/>
        </p:nvSpPr>
        <p:spPr bwMode="auto">
          <a:xfrm>
            <a:off x="571472" y="4786322"/>
            <a:ext cx="835824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ومن المعايير التي تأخذها الشركات الدولية في الاعتبار عند اختيار شركاء التحالف:</a:t>
            </a:r>
            <a:endParaRPr kumimoji="0" lang="en-US" sz="1600" b="1" i="0"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يكون لدى كل طرف ميزة تنافسية –إنتاجية أو تسويقية أو تكنولوجية.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تكون مساهمات كل طرف متوازنة.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يتفق الطرفان على الإستراتيجية العالمية المزمع إتباعها.</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يكون من المفضل التعاون مع الطرف الأخر بدلا من منافسته.</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يكون احتمال تحول أحد الأطراف إلى منافس قوي في المستقبل احتمالاً ضعيفاً.</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يكون هناك توافق بين الشركتين على مستوى الإدارة العليا لكل منهما.</a:t>
            </a:r>
            <a:endParaRPr kumimoji="0" lang="ar-SY"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checkerboard(across)">
                                      <p:cBhvr>
                                        <p:cTn id="7" dur="500"/>
                                        <p:tgtEl>
                                          <p:spTgt spid="307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22">
                                            <p:txEl>
                                              <p:pRg st="0" end="0"/>
                                            </p:txEl>
                                          </p:spTgt>
                                        </p:tgtEl>
                                        <p:attrNameLst>
                                          <p:attrName>style.visibility</p:attrName>
                                        </p:attrNameLst>
                                      </p:cBhvr>
                                      <p:to>
                                        <p:strVal val="visible"/>
                                      </p:to>
                                    </p:set>
                                    <p:animEffect transition="in" filter="wipe(down)">
                                      <p:cBhvr>
                                        <p:cTn id="12" dur="500"/>
                                        <p:tgtEl>
                                          <p:spTgt spid="307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722">
                                            <p:txEl>
                                              <p:pRg st="1" end="1"/>
                                            </p:txEl>
                                          </p:spTgt>
                                        </p:tgtEl>
                                        <p:attrNameLst>
                                          <p:attrName>style.visibility</p:attrName>
                                        </p:attrNameLst>
                                      </p:cBhvr>
                                      <p:to>
                                        <p:strVal val="visible"/>
                                      </p:to>
                                    </p:set>
                                    <p:animEffect transition="in" filter="wipe(down)">
                                      <p:cBhvr>
                                        <p:cTn id="17" dur="500"/>
                                        <p:tgtEl>
                                          <p:spTgt spid="307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0722">
                                            <p:txEl>
                                              <p:pRg st="2" end="2"/>
                                            </p:txEl>
                                          </p:spTgt>
                                        </p:tgtEl>
                                        <p:attrNameLst>
                                          <p:attrName>style.visibility</p:attrName>
                                        </p:attrNameLst>
                                      </p:cBhvr>
                                      <p:to>
                                        <p:strVal val="visible"/>
                                      </p:to>
                                    </p:set>
                                    <p:animEffect transition="in" filter="wipe(down)">
                                      <p:cBhvr>
                                        <p:cTn id="22" dur="500"/>
                                        <p:tgtEl>
                                          <p:spTgt spid="307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22">
                                            <p:txEl>
                                              <p:pRg st="3" end="3"/>
                                            </p:txEl>
                                          </p:spTgt>
                                        </p:tgtEl>
                                        <p:attrNameLst>
                                          <p:attrName>style.visibility</p:attrName>
                                        </p:attrNameLst>
                                      </p:cBhvr>
                                      <p:to>
                                        <p:strVal val="visible"/>
                                      </p:to>
                                    </p:set>
                                    <p:animEffect transition="in" filter="wipe(down)">
                                      <p:cBhvr>
                                        <p:cTn id="27" dur="500"/>
                                        <p:tgtEl>
                                          <p:spTgt spid="307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722">
                                            <p:txEl>
                                              <p:pRg st="4" end="4"/>
                                            </p:txEl>
                                          </p:spTgt>
                                        </p:tgtEl>
                                        <p:attrNameLst>
                                          <p:attrName>style.visibility</p:attrName>
                                        </p:attrNameLst>
                                      </p:cBhvr>
                                      <p:to>
                                        <p:strVal val="visible"/>
                                      </p:to>
                                    </p:set>
                                    <p:animEffect transition="in" filter="wipe(down)">
                                      <p:cBhvr>
                                        <p:cTn id="32" dur="500"/>
                                        <p:tgtEl>
                                          <p:spTgt spid="307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0722">
                                            <p:txEl>
                                              <p:pRg st="5" end="5"/>
                                            </p:txEl>
                                          </p:spTgt>
                                        </p:tgtEl>
                                        <p:attrNameLst>
                                          <p:attrName>style.visibility</p:attrName>
                                        </p:attrNameLst>
                                      </p:cBhvr>
                                      <p:to>
                                        <p:strVal val="visible"/>
                                      </p:to>
                                    </p:set>
                                    <p:animEffect transition="in" filter="wipe(down)">
                                      <p:cBhvr>
                                        <p:cTn id="37" dur="500"/>
                                        <p:tgtEl>
                                          <p:spTgt spid="3072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0722">
                                            <p:txEl>
                                              <p:pRg st="6" end="6"/>
                                            </p:txEl>
                                          </p:spTgt>
                                        </p:tgtEl>
                                        <p:attrNameLst>
                                          <p:attrName>style.visibility</p:attrName>
                                        </p:attrNameLst>
                                      </p:cBhvr>
                                      <p:to>
                                        <p:strVal val="visible"/>
                                      </p:to>
                                    </p:set>
                                    <p:animEffect transition="in" filter="wipe(down)">
                                      <p:cBhvr>
                                        <p:cTn id="42" dur="500"/>
                                        <p:tgtEl>
                                          <p:spTgt spid="307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1"/>
      <p:bldP spid="3072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214290"/>
            <a:ext cx="864399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إن الدخول في تحالفات الإستراتيجية </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واجه انتقادات حادة في الولايات المتحدة والدول الأوروبية بصفة عامة،حيث يرى بعضهم أن المستفيد الأكبر من الدخول في تحالفات إستراتيجية كان دائما هو الشركات اليابانية حيث أمكنها الاستفادة من المعرفة والخبرة التكنولوجية للغرب ودخول أسواقه بتكلفة منخفضة من دون أن تستفيد الشركات الأمريكية </a:t>
            </a:r>
            <a:r>
              <a:rPr kumimoji="0" lang="ar-SY"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الأوروبية شيئا.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والحقيقة أن البعض في الولايات المتحدة ينتقد دخول شركة بوينج الأمريكية في التحالف الاستراتيجي مع الشركات اليابانية لتطوير طائرة نفاثة،كما رفضت شركة </a:t>
            </a:r>
            <a:r>
              <a:rPr kumimoji="0" lang="ar-SY"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إنتل </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مؤخرا الدخول في التحالف الاستراتيجي مع شركة </a:t>
            </a:r>
            <a:r>
              <a:rPr kumimoji="0" lang="ar-SY"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توشيبا </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لتطوير تكنولوجيا جديدة خاصة بالحاسبات. </a:t>
            </a:r>
            <a:endParaRPr kumimoji="0" lang="ar-SY"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357158" y="2285992"/>
            <a:ext cx="857256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Y" sz="2000" b="1" i="0" u="sng"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Y" sz="2000" b="1" i="0" u="sng"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وفي الخاتمة وإجمالا </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خلال ما ذكرنا من مزايا وعيوب لكل بديل من بدائل دخول الأسواق الدولية يجب على الشركات التي تخطط للدخول إلى الأسواق الدولية تقييم درجة المخاطرة المصاحبة لكل بديل من بدائل دخول الأسواق الدولية ،ودرجة الالتزام بخدمة الأسواق المستهدفة المصاحبة لكل بديل,واختيار البديل الذي يتلاءم مع أهداف الشركة ومواردها.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20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ويمكن تقييم درجة المخاطرة ودرجة الالتزام بأخذ هذه العوامل في الاعتبار:</a:t>
            </a:r>
            <a:endParaRPr kumimoji="0" lang="en-US" sz="2000" b="1" i="0" u="sng"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خصائص المنتج.</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خصائص البيئة التسويقية لكل سوق مستهدف وخاصة العوامل الاقتصادية </a:t>
            </a:r>
            <a:r>
              <a:rPr kumimoji="0" lang="ar-SY"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الثقافية والسياسية.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المتطلبات المالية وخاصة تكلفة الوارد المختلفة ومدى توافرها.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مركز الشركة التنافسي ودورة حياة المنتج إلى جانب نقاط القوة والضعف للشركة.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الاتجاه الداخلي للشركة والذي يؤثر على تفسير المعلومات والبعد النفسي بين متخذي القرارات في الشركة وعملائها في الأسواق المستهدفة.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بالإضافة إلى درجة الحب أو الكره للمخاطر.</a:t>
            </a:r>
            <a:endParaRPr kumimoji="0" lang="ar-SY"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circle(in)">
                                      <p:cBhvr>
                                        <p:cTn id="7" dur="2000"/>
                                        <p:tgtEl>
                                          <p:spTgt spid="317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wipe(down)">
                                      <p:cBhvr>
                                        <p:cTn id="12" dur="500"/>
                                        <p:tgtEl>
                                          <p:spTgt spid="317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Effect transition="in" filter="wipe(down)">
                                      <p:cBhvr>
                                        <p:cTn id="17" dur="500"/>
                                        <p:tgtEl>
                                          <p:spTgt spid="317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wipe(down)">
                                      <p:cBhvr>
                                        <p:cTn id="22" dur="500"/>
                                        <p:tgtEl>
                                          <p:spTgt spid="317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746">
                                            <p:txEl>
                                              <p:pRg st="4" end="4"/>
                                            </p:txEl>
                                          </p:spTgt>
                                        </p:tgtEl>
                                        <p:attrNameLst>
                                          <p:attrName>style.visibility</p:attrName>
                                        </p:attrNameLst>
                                      </p:cBhvr>
                                      <p:to>
                                        <p:strVal val="visible"/>
                                      </p:to>
                                    </p:set>
                                    <p:animEffect transition="in" filter="wipe(down)">
                                      <p:cBhvr>
                                        <p:cTn id="27" dur="500"/>
                                        <p:tgtEl>
                                          <p:spTgt spid="317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1746">
                                            <p:txEl>
                                              <p:pRg st="5" end="5"/>
                                            </p:txEl>
                                          </p:spTgt>
                                        </p:tgtEl>
                                        <p:attrNameLst>
                                          <p:attrName>style.visibility</p:attrName>
                                        </p:attrNameLst>
                                      </p:cBhvr>
                                      <p:to>
                                        <p:strVal val="visible"/>
                                      </p:to>
                                    </p:set>
                                    <p:animEffect transition="in" filter="wipe(down)">
                                      <p:cBhvr>
                                        <p:cTn id="32" dur="500"/>
                                        <p:tgtEl>
                                          <p:spTgt spid="317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1746">
                                            <p:txEl>
                                              <p:pRg st="6" end="6"/>
                                            </p:txEl>
                                          </p:spTgt>
                                        </p:tgtEl>
                                        <p:attrNameLst>
                                          <p:attrName>style.visibility</p:attrName>
                                        </p:attrNameLst>
                                      </p:cBhvr>
                                      <p:to>
                                        <p:strVal val="visible"/>
                                      </p:to>
                                    </p:set>
                                    <p:animEffect transition="in" filter="wipe(down)">
                                      <p:cBhvr>
                                        <p:cTn id="37" dur="500"/>
                                        <p:tgtEl>
                                          <p:spTgt spid="3174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1746">
                                            <p:txEl>
                                              <p:pRg st="7" end="7"/>
                                            </p:txEl>
                                          </p:spTgt>
                                        </p:tgtEl>
                                        <p:attrNameLst>
                                          <p:attrName>style.visibility</p:attrName>
                                        </p:attrNameLst>
                                      </p:cBhvr>
                                      <p:to>
                                        <p:strVal val="visible"/>
                                      </p:to>
                                    </p:set>
                                    <p:animEffect transition="in" filter="wipe(down)">
                                      <p:cBhvr>
                                        <p:cTn id="42" dur="500"/>
                                        <p:tgtEl>
                                          <p:spTgt spid="3174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1746">
                                            <p:txEl>
                                              <p:pRg st="8" end="8"/>
                                            </p:txEl>
                                          </p:spTgt>
                                        </p:tgtEl>
                                        <p:attrNameLst>
                                          <p:attrName>style.visibility</p:attrName>
                                        </p:attrNameLst>
                                      </p:cBhvr>
                                      <p:to>
                                        <p:strVal val="visible"/>
                                      </p:to>
                                    </p:set>
                                    <p:animEffect transition="in" filter="wipe(down)">
                                      <p:cBhvr>
                                        <p:cTn id="47" dur="500"/>
                                        <p:tgtEl>
                                          <p:spTgt spid="3174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00034" y="0"/>
            <a:ext cx="842968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Y" sz="2400" b="1" dirty="0" smtClean="0">
                <a:solidFill>
                  <a:srgbClr val="FF0000"/>
                </a:solidFill>
                <a:latin typeface="Calibri" pitchFamily="34" charset="0"/>
                <a:ea typeface="Calibri" pitchFamily="34" charset="0"/>
                <a:cs typeface="Arial" pitchFamily="34" charset="0"/>
              </a:rPr>
              <a:t>1</a:t>
            </a:r>
            <a:r>
              <a:rPr kumimoji="0" lang="ar-SY"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إستراتيجية القيادة في التكاليف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حيث تستطيع المنظمة إن تحقق ميزة تنافسية إذا استطاعت أن تخفض من تكلفتها بحيث يمكنها بيع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منتاجاتها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عند سعر اقل من المنافسين , وتحقيق قدر كبير من الربح .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ومن سلبيات هذه الإستراتيجية :</a:t>
            </a:r>
            <a:endPar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تركيز المنظمة على جانب واحد من التكلفة , حيث قد يؤدي ذلك إلى ارتفاع تكاليف أخرى</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إغفال قدرة المنظمة على تخفيض التكاليف من خلال أداء نشاط المشتريات بصورة أكثر فعالية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محاول ابتكار طرق إنتاج جديدة بل الاكتفاء بالتعديل على الطرق الحالية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قد تقع المنظمة في مشكلة عندما تحاول التقليل من الأشكال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الأنواع المختلفة للمنتج سعيا وراء تخفيض التكلفة , وبالتالي تقليص عناصر تمايز المنتج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ستطيل 3"/>
          <p:cNvSpPr/>
          <p:nvPr/>
        </p:nvSpPr>
        <p:spPr>
          <a:xfrm>
            <a:off x="285720" y="2786058"/>
            <a:ext cx="8643998" cy="3303092"/>
          </a:xfrm>
          <a:prstGeom prst="rect">
            <a:avLst/>
          </a:prstGeom>
        </p:spPr>
        <p:txBody>
          <a:bodyPr wrap="square">
            <a:spAutoFit/>
          </a:bodyPr>
          <a:lstStyle/>
          <a:p>
            <a:pPr lvl="0" fontAlgn="base">
              <a:spcBef>
                <a:spcPct val="0"/>
              </a:spcBef>
              <a:spcAft>
                <a:spcPct val="0"/>
              </a:spcAf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2-  </a:t>
            </a: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إستراتيجية التمايز : </a:t>
            </a:r>
          </a:p>
          <a:p>
            <a:pPr lvl="0" fontAlgn="base">
              <a:spcBef>
                <a:spcPct val="0"/>
              </a:spcBef>
              <a:spcAft>
                <a:spcPct val="0"/>
              </a:spcAft>
            </a:pPr>
            <a:r>
              <a:rPr lang="ar-SY" b="1" dirty="0" smtClean="0">
                <a:latin typeface="Calibri" pitchFamily="34" charset="0"/>
                <a:ea typeface="Calibri" pitchFamily="34" charset="0"/>
                <a:cs typeface="Arial" pitchFamily="34" charset="0"/>
              </a:rPr>
              <a:t>تستطيع المنظمة أن تخلق لنفسها مركزا تنافسيا مميزا من خلال خلق درجة عالية من التمايز لمنتجاتها عن تلك التي يقدمها المنافسون . ومثل ذلك التمايز يمكن المنظمة من فرض السعر الذي تراه مناسبا , وكذلك زيادة المبيعات , وتنمية درجة عالية من ولاء المستهلك لعلامتها.</a:t>
            </a:r>
            <a:endParaRPr lang="en-US" b="1" dirty="0" smtClean="0">
              <a:latin typeface="Arial" pitchFamily="34" charset="0"/>
              <a:cs typeface="Arial" pitchFamily="34" charset="0"/>
            </a:endParaRPr>
          </a:p>
          <a:p>
            <a:pPr lvl="0" eaLnBrk="0" fontAlgn="base" hangingPunct="0">
              <a:spcBef>
                <a:spcPct val="0"/>
              </a:spcBef>
              <a:spcAft>
                <a:spcPct val="0"/>
              </a:spcAft>
            </a:pPr>
            <a:r>
              <a:rPr lang="ar-SY" b="1" u="sng" dirty="0" smtClean="0">
                <a:effectLst>
                  <a:outerShdw blurRad="38100" dist="38100" dir="2700000" algn="tl">
                    <a:srgbClr val="000000">
                      <a:alpha val="43137"/>
                    </a:srgbClr>
                  </a:outerShdw>
                </a:effectLst>
                <a:latin typeface="Calibri" pitchFamily="34" charset="0"/>
                <a:ea typeface="Calibri" pitchFamily="34" charset="0"/>
                <a:cs typeface="Arial" pitchFamily="34" charset="0"/>
              </a:rPr>
              <a:t> من السلبيات الممكنة عند تطبيق هذه الإستراتيجية :</a:t>
            </a:r>
            <a:endParaRPr lang="ar-SY" b="1" u="sng" dirty="0" smtClean="0">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lvl="0" eaLnBrk="0" fontAlgn="base" hangingPunct="0">
              <a:spcBef>
                <a:spcPct val="0"/>
              </a:spcBef>
              <a:spcAft>
                <a:spcPct val="0"/>
              </a:spcAft>
            </a:pPr>
            <a:r>
              <a:rPr lang="ar-SY" b="1" dirty="0" smtClean="0">
                <a:latin typeface="Calibri" pitchFamily="34" charset="0"/>
                <a:ea typeface="Calibri" pitchFamily="34" charset="0"/>
                <a:cs typeface="Arial" pitchFamily="34" charset="0"/>
              </a:rPr>
              <a:t> - محاولة التمادي في خلق التمايز  والذي قد يترتب عليه زيادة كبيرة في التكاليف وبالتالي إمكانية ذهاب المستهلك إلى منتج اقل سعرا</a:t>
            </a:r>
            <a:endParaRPr lang="ar-SY" b="1" dirty="0" smtClean="0">
              <a:latin typeface="Arial" pitchFamily="34" charset="0"/>
              <a:ea typeface="Calibri" pitchFamily="34" charset="0"/>
              <a:cs typeface="Arial" pitchFamily="34" charset="0"/>
            </a:endParaRPr>
          </a:p>
          <a:p>
            <a:pPr lvl="0" eaLnBrk="0" fontAlgn="base" hangingPunct="0">
              <a:spcBef>
                <a:spcPct val="0"/>
              </a:spcBef>
              <a:spcAft>
                <a:spcPct val="0"/>
              </a:spcAft>
            </a:pPr>
            <a:r>
              <a:rPr lang="ar-SY" b="1" dirty="0" smtClean="0">
                <a:latin typeface="Calibri" pitchFamily="34" charset="0"/>
                <a:ea typeface="Calibri" pitchFamily="34" charset="0"/>
                <a:cs typeface="Arial" pitchFamily="34" charset="0"/>
              </a:rPr>
              <a:t> -عدم قدرة المنظمة على خلق ذلك التمايز الذي لا يستطيع المنافسين تقليده بسهولة </a:t>
            </a:r>
            <a:endParaRPr lang="en-US" b="1" dirty="0" smtClean="0">
              <a:latin typeface="Arial" pitchFamily="34" charset="0"/>
              <a:cs typeface="Arial" pitchFamily="34" charset="0"/>
            </a:endParaRPr>
          </a:p>
          <a:p>
            <a:pPr lvl="0" eaLnBrk="0" fontAlgn="base" hangingPunct="0">
              <a:spcBef>
                <a:spcPct val="0"/>
              </a:spcBef>
              <a:spcAft>
                <a:spcPct val="0"/>
              </a:spcAft>
            </a:pPr>
            <a:r>
              <a:rPr lang="ar-SY" b="1" dirty="0" smtClean="0">
                <a:latin typeface="Calibri" pitchFamily="34" charset="0"/>
                <a:ea typeface="Calibri" pitchFamily="34" charset="0"/>
                <a:cs typeface="Arial" pitchFamily="34" charset="0"/>
              </a:rPr>
              <a:t>- عدم قدرة المنظمة على حساب التكلفة والمنافع المترتبة على خلق التمايز</a:t>
            </a:r>
            <a:endParaRPr lang="en-US" b="1" dirty="0" smtClean="0">
              <a:latin typeface="Arial" pitchFamily="34" charset="0"/>
              <a:cs typeface="Arial" pitchFamily="34" charset="0"/>
            </a:endParaRPr>
          </a:p>
          <a:p>
            <a:pPr lvl="0" eaLnBrk="0" fontAlgn="base" hangingPunct="0">
              <a:spcBef>
                <a:spcPct val="0"/>
              </a:spcBef>
              <a:spcAft>
                <a:spcPct val="0"/>
              </a:spcAft>
            </a:pPr>
            <a:r>
              <a:rPr lang="ar-SY" b="1" dirty="0" smtClean="0">
                <a:latin typeface="Calibri" pitchFamily="34" charset="0"/>
                <a:ea typeface="Calibri" pitchFamily="34" charset="0"/>
                <a:cs typeface="Arial" pitchFamily="34" charset="0"/>
              </a:rPr>
              <a:t>- محاولة المنظمة التركيز على احد جوانب المنتج في خلق التمايز علما بان المستهلك لا يرى أن هذا الجانب من المنتج ذو أهمية</a:t>
            </a:r>
            <a:endParaRPr lang="ar-SY"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1">
                                            <p:txEl>
                                              <p:pRg st="0" end="0"/>
                                            </p:txEl>
                                          </p:spTgt>
                                        </p:tgtEl>
                                        <p:attrNameLst>
                                          <p:attrName>style.visibility</p:attrName>
                                        </p:attrNameLst>
                                      </p:cBhvr>
                                      <p:to>
                                        <p:strVal val="visible"/>
                                      </p:to>
                                    </p:set>
                                    <p:animEffect transition="in" filter="wipe(down)">
                                      <p:cBhvr>
                                        <p:cTn id="7" dur="500"/>
                                        <p:tgtEl>
                                          <p:spTgt spid="3584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5841">
                                            <p:txEl>
                                              <p:pRg st="1" end="1"/>
                                            </p:txEl>
                                          </p:spTgt>
                                        </p:tgtEl>
                                        <p:attrNameLst>
                                          <p:attrName>style.visibility</p:attrName>
                                        </p:attrNameLst>
                                      </p:cBhvr>
                                      <p:to>
                                        <p:strVal val="visible"/>
                                      </p:to>
                                    </p:set>
                                    <p:animEffect transition="in" filter="wipe(down)">
                                      <p:cBhvr>
                                        <p:cTn id="10" dur="500"/>
                                        <p:tgtEl>
                                          <p:spTgt spid="35841">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5841">
                                            <p:txEl>
                                              <p:pRg st="2" end="2"/>
                                            </p:txEl>
                                          </p:spTgt>
                                        </p:tgtEl>
                                        <p:attrNameLst>
                                          <p:attrName>style.visibility</p:attrName>
                                        </p:attrNameLst>
                                      </p:cBhvr>
                                      <p:to>
                                        <p:strVal val="visible"/>
                                      </p:to>
                                    </p:set>
                                    <p:animEffect transition="in" filter="wipe(down)">
                                      <p:cBhvr>
                                        <p:cTn id="13" dur="500"/>
                                        <p:tgtEl>
                                          <p:spTgt spid="35841">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5841">
                                            <p:txEl>
                                              <p:pRg st="3" end="3"/>
                                            </p:txEl>
                                          </p:spTgt>
                                        </p:tgtEl>
                                        <p:attrNameLst>
                                          <p:attrName>style.visibility</p:attrName>
                                        </p:attrNameLst>
                                      </p:cBhvr>
                                      <p:to>
                                        <p:strVal val="visible"/>
                                      </p:to>
                                    </p:set>
                                    <p:animEffect transition="in" filter="wipe(down)">
                                      <p:cBhvr>
                                        <p:cTn id="16" dur="500"/>
                                        <p:tgtEl>
                                          <p:spTgt spid="35841">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5841">
                                            <p:txEl>
                                              <p:pRg st="4" end="4"/>
                                            </p:txEl>
                                          </p:spTgt>
                                        </p:tgtEl>
                                        <p:attrNameLst>
                                          <p:attrName>style.visibility</p:attrName>
                                        </p:attrNameLst>
                                      </p:cBhvr>
                                      <p:to>
                                        <p:strVal val="visible"/>
                                      </p:to>
                                    </p:set>
                                    <p:animEffect transition="in" filter="wipe(down)">
                                      <p:cBhvr>
                                        <p:cTn id="19" dur="500"/>
                                        <p:tgtEl>
                                          <p:spTgt spid="35841">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5841">
                                            <p:txEl>
                                              <p:pRg st="5" end="5"/>
                                            </p:txEl>
                                          </p:spTgt>
                                        </p:tgtEl>
                                        <p:attrNameLst>
                                          <p:attrName>style.visibility</p:attrName>
                                        </p:attrNameLst>
                                      </p:cBhvr>
                                      <p:to>
                                        <p:strVal val="visible"/>
                                      </p:to>
                                    </p:set>
                                    <p:animEffect transition="in" filter="wipe(down)">
                                      <p:cBhvr>
                                        <p:cTn id="22" dur="500"/>
                                        <p:tgtEl>
                                          <p:spTgt spid="35841">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5841">
                                            <p:txEl>
                                              <p:pRg st="6" end="6"/>
                                            </p:txEl>
                                          </p:spTgt>
                                        </p:tgtEl>
                                        <p:attrNameLst>
                                          <p:attrName>style.visibility</p:attrName>
                                        </p:attrNameLst>
                                      </p:cBhvr>
                                      <p:to>
                                        <p:strVal val="visible"/>
                                      </p:to>
                                    </p:set>
                                    <p:animEffect transition="in" filter="wipe(down)">
                                      <p:cBhvr>
                                        <p:cTn id="25" dur="500"/>
                                        <p:tgtEl>
                                          <p:spTgt spid="35841">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 calcmode="lin" valueType="num">
                                      <p:cBhvr additive="base">
                                        <p:cTn id="3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 calcmode="lin" valueType="num">
                                      <p:cBhvr additive="base">
                                        <p:cTn id="4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 calcmode="lin" valueType="num">
                                      <p:cBhvr additive="base">
                                        <p:cTn id="4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xEl>
                                              <p:pRg st="4" end="4"/>
                                            </p:txEl>
                                          </p:spTgt>
                                        </p:tgtEl>
                                        <p:attrNameLst>
                                          <p:attrName>style.visibility</p:attrName>
                                        </p:attrNameLst>
                                      </p:cBhvr>
                                      <p:to>
                                        <p:strVal val="visible"/>
                                      </p:to>
                                    </p:set>
                                    <p:anim calcmode="lin" valueType="num">
                                      <p:cBhvr additive="base">
                                        <p:cTn id="5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
                                            <p:txEl>
                                              <p:pRg st="5" end="5"/>
                                            </p:txEl>
                                          </p:spTgt>
                                        </p:tgtEl>
                                        <p:attrNameLst>
                                          <p:attrName>style.visibility</p:attrName>
                                        </p:attrNameLst>
                                      </p:cBhvr>
                                      <p:to>
                                        <p:strVal val="visible"/>
                                      </p:to>
                                    </p:set>
                                    <p:anim calcmode="lin" valueType="num">
                                      <p:cBhvr additive="base">
                                        <p:cTn id="6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
                                            <p:txEl>
                                              <p:pRg st="6" end="6"/>
                                            </p:txEl>
                                          </p:spTgt>
                                        </p:tgtEl>
                                        <p:attrNameLst>
                                          <p:attrName>style.visibility</p:attrName>
                                        </p:attrNameLst>
                                      </p:cBhvr>
                                      <p:to>
                                        <p:strVal val="visible"/>
                                      </p:to>
                                    </p:set>
                                    <p:anim calcmode="lin" valueType="num">
                                      <p:cBhvr additive="base">
                                        <p:cTn id="6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allAtOnce"/>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71472" y="285728"/>
            <a:ext cx="857252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Y" sz="2800" b="1" i="0" u="sng" strike="noStrike" cap="none" normalizeH="0" baseline="0" dirty="0" smtClean="0">
                <a:ln>
                  <a:noFill/>
                </a:ln>
                <a:solidFill>
                  <a:srgbClr val="00B05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المراجع</a:t>
            </a:r>
          </a:p>
          <a:p>
            <a:pPr marL="0" marR="0" lvl="0" indent="0" defTabSz="914400" rtl="1" eaLnBrk="1" fontAlgn="base" latinLnBrk="0" hangingPunct="1">
              <a:lnSpc>
                <a:spcPct val="100000"/>
              </a:lnSpc>
              <a:spcBef>
                <a:spcPct val="0"/>
              </a:spcBef>
              <a:spcAft>
                <a:spcPct val="0"/>
              </a:spcAft>
              <a:buClrTx/>
              <a:buSzTx/>
              <a:buFontTx/>
              <a:buNone/>
              <a:tabLst/>
            </a:pPr>
            <a:endParaRPr lang="ar-SY" sz="1600" b="1" u="sng" dirty="0" smtClean="0">
              <a:latin typeface="Arial" pitchFamily="34" charset="0"/>
              <a:cs typeface="Arial" pitchFamily="34" charset="0"/>
            </a:endParaRPr>
          </a:p>
          <a:p>
            <a:pPr marL="342900" marR="0" lvl="0" indent="-342900" defTabSz="914400" rtl="1" eaLnBrk="1" fontAlgn="base" latinLnBrk="0" hangingPunct="1">
              <a:lnSpc>
                <a:spcPct val="100000"/>
              </a:lnSpc>
              <a:spcBef>
                <a:spcPct val="0"/>
              </a:spcBef>
              <a:spcAft>
                <a:spcPct val="0"/>
              </a:spcAft>
              <a:buClrTx/>
              <a:buSzTx/>
              <a:buFont typeface="+mj-lt"/>
              <a:buAutoNum type="arabicPeriod"/>
              <a:tabLst/>
            </a:pPr>
            <a:r>
              <a:rPr lang="ar-SY" sz="1600" b="1" dirty="0" smtClean="0">
                <a:latin typeface="Arial" pitchFamily="34" charset="0"/>
                <a:cs typeface="Arial" pitchFamily="34" charset="0"/>
              </a:rPr>
              <a:t>د.</a:t>
            </a:r>
            <a:r>
              <a:rPr lang="ar-SY" sz="1600" b="1" dirty="0" err="1" smtClean="0">
                <a:latin typeface="Arial" pitchFamily="34" charset="0"/>
                <a:cs typeface="Arial" pitchFamily="34" charset="0"/>
              </a:rPr>
              <a:t>اسماعيل</a:t>
            </a:r>
            <a:r>
              <a:rPr lang="ar-SY" sz="1600" b="1" dirty="0" smtClean="0">
                <a:latin typeface="Arial" pitchFamily="34" charset="0"/>
                <a:cs typeface="Arial" pitchFamily="34" charset="0"/>
              </a:rPr>
              <a:t> السيد ،أساسيات بحوث التسويق(مدخل منهجي </a:t>
            </a:r>
            <a:r>
              <a:rPr lang="ar-SY" sz="1600" b="1" dirty="0" err="1" smtClean="0">
                <a:latin typeface="Arial" pitchFamily="34" charset="0"/>
                <a:cs typeface="Arial" pitchFamily="34" charset="0"/>
              </a:rPr>
              <a:t>و</a:t>
            </a:r>
            <a:r>
              <a:rPr lang="ar-SY" sz="1600" b="1" dirty="0" smtClean="0">
                <a:latin typeface="Arial" pitchFamily="34" charset="0"/>
                <a:cs typeface="Arial" pitchFamily="34" charset="0"/>
              </a:rPr>
              <a:t> إداري) ,كلية التجارة جامعة الإسكندرية،2000م</a:t>
            </a:r>
          </a:p>
          <a:p>
            <a:pPr marL="342900" marR="0" lvl="0" indent="-342900" defTabSz="914400" rtl="1" eaLnBrk="1" fontAlgn="base" latinLnBrk="0" hangingPunct="1">
              <a:lnSpc>
                <a:spcPct val="100000"/>
              </a:lnSpc>
              <a:spcBef>
                <a:spcPct val="0"/>
              </a:spcBef>
              <a:spcAft>
                <a:spcPct val="0"/>
              </a:spcAft>
              <a:buClrTx/>
              <a:buSzTx/>
              <a:buFont typeface="+mj-lt"/>
              <a:buAutoNum type="arabicPeriod"/>
              <a:tabLst/>
            </a:pPr>
            <a:r>
              <a:rPr lang="ar-SY" b="1" dirty="0" smtClean="0">
                <a:latin typeface="Arial" pitchFamily="34" charset="0"/>
                <a:cs typeface="Arial" pitchFamily="34" charset="0"/>
              </a:rPr>
              <a:t>د.عبد المحسن </a:t>
            </a:r>
            <a:r>
              <a:rPr lang="ar-SY" b="1" dirty="0" err="1" smtClean="0">
                <a:latin typeface="Arial" pitchFamily="34" charset="0"/>
                <a:cs typeface="Arial" pitchFamily="34" charset="0"/>
              </a:rPr>
              <a:t>نعساني</a:t>
            </a:r>
            <a:r>
              <a:rPr lang="ar-SY" b="1" dirty="0" smtClean="0">
                <a:latin typeface="Arial" pitchFamily="34" charset="0"/>
                <a:cs typeface="Arial" pitchFamily="34" charset="0"/>
              </a:rPr>
              <a:t> د.احمد اليوسفي ،التسويق الدولي ، منشورات جامعة حلب ،كلية الاقتصاد ,2005م</a:t>
            </a:r>
          </a:p>
          <a:p>
            <a:pPr marL="342900" marR="0" lvl="0" indent="-342900" defTabSz="914400" rtl="1" eaLnBrk="1" fontAlgn="base" latinLnBrk="0" hangingPunct="1">
              <a:lnSpc>
                <a:spcPct val="100000"/>
              </a:lnSpc>
              <a:spcBef>
                <a:spcPct val="0"/>
              </a:spcBef>
              <a:spcAft>
                <a:spcPct val="0"/>
              </a:spcAft>
              <a:buClrTx/>
              <a:buSzTx/>
              <a:buFont typeface="+mj-lt"/>
              <a:buAutoNum type="arabicPeriod"/>
              <a:tabLst/>
            </a:pPr>
            <a:r>
              <a:rPr lang="ar-SY" b="1" dirty="0" smtClean="0">
                <a:latin typeface="Arial" pitchFamily="34" charset="0"/>
                <a:cs typeface="Arial" pitchFamily="34" charset="0"/>
              </a:rPr>
              <a:t>د.عبد السلام أبو قحف ،إدارة الأعمال الدولية ،الدار الجامعية للطباعة والنشر، القاهرة ،2001م</a:t>
            </a:r>
          </a:p>
          <a:p>
            <a:pPr marL="342900" marR="0" lvl="0" indent="-342900" defTabSz="914400" rtl="1" eaLnBrk="1" fontAlgn="base" latinLnBrk="0" hangingPunct="1">
              <a:lnSpc>
                <a:spcPct val="100000"/>
              </a:lnSpc>
              <a:spcBef>
                <a:spcPct val="0"/>
              </a:spcBef>
              <a:spcAft>
                <a:spcPct val="0"/>
              </a:spcAft>
              <a:buClrTx/>
              <a:buSzTx/>
              <a:buFont typeface="+mj-lt"/>
              <a:buAutoNum type="arabicPeriod"/>
              <a:tabLst/>
            </a:pPr>
            <a:r>
              <a:rPr lang="ar-SY" b="1" dirty="0" smtClean="0">
                <a:latin typeface="Arial" pitchFamily="34" charset="0"/>
                <a:cs typeface="Arial" pitchFamily="34" charset="0"/>
              </a:rPr>
              <a:t>طاهر مرسي عطية، أساسيات إدارة الأعمال الدولية ،دار النهضة العربية ، القاهرة،2000م</a:t>
            </a:r>
          </a:p>
          <a:p>
            <a:pPr marL="342900" lvl="0" indent="-342900" fontAlgn="base">
              <a:spcBef>
                <a:spcPct val="0"/>
              </a:spcBef>
              <a:spcAft>
                <a:spcPct val="0"/>
              </a:spcAft>
              <a:buFont typeface="+mj-lt"/>
              <a:buAutoNum type="arabicPeriod"/>
            </a:pPr>
            <a:r>
              <a:rPr lang="ar-SY" b="1" dirty="0" smtClean="0">
                <a:latin typeface="Arial" pitchFamily="34" charset="0"/>
                <a:cs typeface="Arial" pitchFamily="34" charset="0"/>
              </a:rPr>
              <a:t>د.</a:t>
            </a:r>
            <a:r>
              <a:rPr lang="ar-SY" b="1" dirty="0" err="1" smtClean="0">
                <a:latin typeface="Arial" pitchFamily="34" charset="0"/>
                <a:cs typeface="Arial" pitchFamily="34" charset="0"/>
              </a:rPr>
              <a:t>كنجو</a:t>
            </a:r>
            <a:r>
              <a:rPr lang="ar-SY" b="1" dirty="0" smtClean="0">
                <a:latin typeface="Arial" pitchFamily="34" charset="0"/>
                <a:cs typeface="Arial" pitchFamily="34" charset="0"/>
              </a:rPr>
              <a:t> </a:t>
            </a:r>
            <a:r>
              <a:rPr lang="ar-SY" b="1" dirty="0" err="1" smtClean="0">
                <a:latin typeface="Arial" pitchFamily="34" charset="0"/>
                <a:cs typeface="Arial" pitchFamily="34" charset="0"/>
              </a:rPr>
              <a:t>كنجو</a:t>
            </a:r>
            <a:r>
              <a:rPr lang="ar-SY" b="1" dirty="0" smtClean="0">
                <a:latin typeface="Arial" pitchFamily="34" charset="0"/>
                <a:cs typeface="Arial" pitchFamily="34" charset="0"/>
              </a:rPr>
              <a:t> وآخرون، إدارة الأعمال الدولية ، منشورات جامعة حلب ،كلية الاقتصاد ،2004م</a:t>
            </a:r>
          </a:p>
          <a:p>
            <a:pPr marL="342900" lvl="0" indent="-342900" fontAlgn="base">
              <a:spcBef>
                <a:spcPct val="0"/>
              </a:spcBef>
              <a:spcAft>
                <a:spcPct val="0"/>
              </a:spcAft>
              <a:buFont typeface="+mj-lt"/>
              <a:buAutoNum type="arabicPeriod"/>
            </a:pPr>
            <a:endParaRPr lang="ar-SY" b="1" dirty="0" smtClean="0">
              <a:latin typeface="Arial" pitchFamily="34" charset="0"/>
              <a:cs typeface="Arial" pitchFamily="34" charset="0"/>
            </a:endParaRPr>
          </a:p>
          <a:p>
            <a:pPr marL="342900" lvl="0" indent="-342900" fontAlgn="base">
              <a:spcBef>
                <a:spcPct val="0"/>
              </a:spcBef>
              <a:spcAft>
                <a:spcPct val="0"/>
              </a:spcAft>
              <a:buFont typeface="+mj-lt"/>
              <a:buAutoNum type="arabicPeriod"/>
            </a:pPr>
            <a:endParaRPr lang="ar-SY" b="1" dirty="0" smtClean="0">
              <a:latin typeface="Arial" pitchFamily="34" charset="0"/>
              <a:cs typeface="Arial" pitchFamily="34" charset="0"/>
            </a:endParaRPr>
          </a:p>
          <a:p>
            <a:pPr marL="342900" indent="-342900">
              <a:buFont typeface="+mj-lt"/>
              <a:buAutoNum type="arabicPeriod"/>
            </a:pPr>
            <a:r>
              <a:rPr lang="ar-SY" b="1" dirty="0" smtClean="0">
                <a:latin typeface="Arial" pitchFamily="34" charset="0"/>
                <a:cs typeface="Arial" pitchFamily="34" charset="0"/>
              </a:rPr>
              <a:t> </a:t>
            </a:r>
            <a:r>
              <a:rPr lang="ar-SY" b="1" dirty="0" smtClean="0"/>
              <a:t>-بحث منشور في الانترنت للدكتور حبيب الله محمد التركستاني</a:t>
            </a:r>
            <a:endParaRPr lang="en-US" b="1" dirty="0" smtClean="0"/>
          </a:p>
          <a:p>
            <a:pPr marL="342900" indent="-342900">
              <a:buFont typeface="+mj-lt"/>
              <a:buAutoNum type="arabicPeriod"/>
            </a:pPr>
            <a:r>
              <a:rPr lang="ar-SY" b="1" dirty="0" smtClean="0"/>
              <a:t> </a:t>
            </a:r>
            <a:r>
              <a:rPr lang="en-US" b="1" dirty="0" smtClean="0"/>
              <a:t>INTERNATIONAL MARKETING (analysis and strategy).</a:t>
            </a:r>
            <a:r>
              <a:rPr lang="en-US" b="1" dirty="0" err="1" smtClean="0"/>
              <a:t>sak</a:t>
            </a:r>
            <a:r>
              <a:rPr lang="en-US" b="1" dirty="0" smtClean="0"/>
              <a:t> </a:t>
            </a:r>
            <a:r>
              <a:rPr lang="en-US" b="1" dirty="0" err="1" smtClean="0"/>
              <a:t>onkvisit</a:t>
            </a:r>
            <a:r>
              <a:rPr lang="en-US" b="1" dirty="0" smtClean="0"/>
              <a:t> and john </a:t>
            </a:r>
            <a:r>
              <a:rPr lang="en-US" b="1" dirty="0" err="1" smtClean="0"/>
              <a:t>shaw</a:t>
            </a:r>
            <a:r>
              <a:rPr lang="en-US" b="1" dirty="0" smtClean="0"/>
              <a:t> .</a:t>
            </a:r>
          </a:p>
          <a:p>
            <a:pPr marL="342900" indent="-342900">
              <a:buFont typeface="+mj-lt"/>
              <a:buAutoNum type="arabicPeriod"/>
            </a:pPr>
            <a:r>
              <a:rPr lang="en-US" b="1" dirty="0" smtClean="0"/>
              <a:t>el Bergsman and </a:t>
            </a:r>
            <a:r>
              <a:rPr lang="en-US" b="1" dirty="0" err="1" smtClean="0"/>
              <a:t>Xiaofang</a:t>
            </a:r>
            <a:r>
              <a:rPr lang="en-US" b="1" dirty="0" smtClean="0"/>
              <a:t> </a:t>
            </a:r>
            <a:r>
              <a:rPr lang="en-US" b="1" dirty="0" err="1" smtClean="0"/>
              <a:t>Shen</a:t>
            </a:r>
            <a:r>
              <a:rPr lang="en-US" b="1" dirty="0" smtClean="0"/>
              <a:t>, “Foreign Direct </a:t>
            </a:r>
            <a:r>
              <a:rPr lang="en-US" b="1" dirty="0" err="1" smtClean="0"/>
              <a:t>nvestment</a:t>
            </a:r>
            <a:r>
              <a:rPr lang="en-US" b="1" dirty="0" smtClean="0"/>
              <a:t> in Developing Countries: Progress and</a:t>
            </a:r>
          </a:p>
          <a:p>
            <a:pPr marL="342900" indent="-342900">
              <a:buFont typeface="+mj-lt"/>
              <a:buAutoNum type="arabicPeriod"/>
            </a:pPr>
            <a:r>
              <a:rPr lang="en-US" b="1" dirty="0" smtClean="0"/>
              <a:t>Problems,” Finance &amp; Development (December 1995): 6–8.</a:t>
            </a:r>
          </a:p>
          <a:p>
            <a:pPr marL="342900" indent="-342900">
              <a:buFont typeface="+mj-lt"/>
              <a:buAutoNum type="arabicPeriod"/>
            </a:pPr>
            <a:endParaRPr lang="en-US" b="1" dirty="0" smtClean="0"/>
          </a:p>
          <a:p>
            <a:pPr marL="342900" indent="-342900" rtl="0">
              <a:buFont typeface="+mj-lt"/>
              <a:buAutoNum type="arabicPeriod"/>
            </a:pPr>
            <a:r>
              <a:rPr lang="en-US" b="1" dirty="0" err="1" smtClean="0"/>
              <a:t>bert</a:t>
            </a:r>
            <a:r>
              <a:rPr lang="en-US" b="1" dirty="0" smtClean="0"/>
              <a:t> R. Miller, “Determinants of US Manufacturing </a:t>
            </a:r>
            <a:r>
              <a:rPr lang="en-US" b="1" dirty="0" err="1" smtClean="0"/>
              <a:t>nvestment</a:t>
            </a:r>
            <a:r>
              <a:rPr lang="en-US" b="1" dirty="0" smtClean="0"/>
              <a:t> Abroad,” Finance &amp; Development, March</a:t>
            </a:r>
          </a:p>
          <a:p>
            <a:pPr marL="342900" indent="-342900"/>
            <a:endParaRPr lang="en-US" b="1"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71472" y="285728"/>
            <a:ext cx="8572528"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3</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إستراتيجية التركيز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المنظمة وفقا لهذه الإستراتيجية لا تعمل في السوق ككل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لكن تتعامل مع قطاع صغير من هذا السوق ( حيث يكون هناك تماثل بين المستهلكين ) .وتتميز هذه الإستراتيجية بكونها تجعل المنظمة قادرة على خدمة القطاع السوقي بطريقة أفضل.</a:t>
            </a:r>
          </a:p>
        </p:txBody>
      </p:sp>
      <p:sp>
        <p:nvSpPr>
          <p:cNvPr id="36866" name="Rectangle 2"/>
          <p:cNvSpPr>
            <a:spLocks noChangeArrowheads="1"/>
          </p:cNvSpPr>
          <p:nvPr/>
        </p:nvSpPr>
        <p:spPr bwMode="auto">
          <a:xfrm>
            <a:off x="500034" y="1857364"/>
            <a:ext cx="8643966"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sz="2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وأيضا يمكن أن نضيف استراتيجيات أخرى: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Y" b="0"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4- الابتكار</a:t>
            </a:r>
            <a:endParaRPr kumimoji="0" lang="en-US"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نعني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تقديم منتجات جديدة ومتفوقة عن المنتجات الحالية المتقادمة.ومن أفضل الأمثلة على ذلك الإستراتيجية الكلية لشركة </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3m</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حيث كانت أعمار منتجاتها اقل من 5 سنوات كما أن تقديم منتجات مبتكرة كان مطلبا أساسيا لمديريها.</a:t>
            </a:r>
          </a:p>
          <a:p>
            <a:pPr marL="0" marR="0" lvl="0" indent="0" algn="r" defTabSz="914400" rtl="1" eaLnBrk="0" fontAlgn="base" latinLnBrk="0" hangingPunct="0">
              <a:lnSpc>
                <a:spcPct val="100000"/>
              </a:lnSpc>
              <a:spcBef>
                <a:spcPct val="0"/>
              </a:spcBef>
              <a:spcAft>
                <a:spcPct val="0"/>
              </a:spcAft>
              <a:buClrTx/>
              <a:buSzTx/>
              <a:buFontTx/>
              <a:buNone/>
              <a:tabLst/>
            </a:pPr>
            <a:endParaRPr lang="ar-SY" sz="1600" dirty="0" smtClean="0">
              <a:latin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5</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تنمية المنتج </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نعني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تقديم منتجات جديدة ولكن مترابطة ويمكن بيعها إلى الأسواق المحلية .وكمثال عليها هو قيام شركة فيلبس بإنتاج جهاز تلفزيون حديث ومتطور عن الأجهزة الحالية.</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Effect transition="in" filter="fade">
                                      <p:cBhvr>
                                        <p:cTn id="7" dur="2000"/>
                                        <p:tgtEl>
                                          <p:spTgt spid="3686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865">
                                            <p:txEl>
                                              <p:pRg st="1" end="1"/>
                                            </p:txEl>
                                          </p:spTgt>
                                        </p:tgtEl>
                                        <p:attrNameLst>
                                          <p:attrName>style.visibility</p:attrName>
                                        </p:attrNameLst>
                                      </p:cBhvr>
                                      <p:to>
                                        <p:strVal val="visible"/>
                                      </p:to>
                                    </p:set>
                                    <p:animEffect transition="in" filter="fade">
                                      <p:cBhvr>
                                        <p:cTn id="10" dur="2000"/>
                                        <p:tgtEl>
                                          <p:spTgt spid="368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6866">
                                            <p:txEl>
                                              <p:pRg st="0" end="0"/>
                                            </p:txEl>
                                          </p:spTgt>
                                        </p:tgtEl>
                                        <p:attrNameLst>
                                          <p:attrName>style.visibility</p:attrName>
                                        </p:attrNameLst>
                                      </p:cBhvr>
                                      <p:to>
                                        <p:strVal val="visible"/>
                                      </p:to>
                                    </p:set>
                                    <p:animEffect transition="in" filter="wipe(down)">
                                      <p:cBhvr>
                                        <p:cTn id="15" dur="500"/>
                                        <p:tgtEl>
                                          <p:spTgt spid="3686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6866">
                                            <p:txEl>
                                              <p:pRg st="1" end="1"/>
                                            </p:txEl>
                                          </p:spTgt>
                                        </p:tgtEl>
                                        <p:attrNameLst>
                                          <p:attrName>style.visibility</p:attrName>
                                        </p:attrNameLst>
                                      </p:cBhvr>
                                      <p:to>
                                        <p:strVal val="visible"/>
                                      </p:to>
                                    </p:set>
                                    <p:animEffect transition="in" filter="wipe(down)">
                                      <p:cBhvr>
                                        <p:cTn id="20" dur="500"/>
                                        <p:tgtEl>
                                          <p:spTgt spid="3686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6866">
                                            <p:txEl>
                                              <p:pRg st="2" end="2"/>
                                            </p:txEl>
                                          </p:spTgt>
                                        </p:tgtEl>
                                        <p:attrNameLst>
                                          <p:attrName>style.visibility</p:attrName>
                                        </p:attrNameLst>
                                      </p:cBhvr>
                                      <p:to>
                                        <p:strVal val="visible"/>
                                      </p:to>
                                    </p:set>
                                    <p:animEffect transition="in" filter="wipe(down)">
                                      <p:cBhvr>
                                        <p:cTn id="25" dur="500"/>
                                        <p:tgtEl>
                                          <p:spTgt spid="3686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6866">
                                            <p:txEl>
                                              <p:pRg st="3" end="3"/>
                                            </p:txEl>
                                          </p:spTgt>
                                        </p:tgtEl>
                                        <p:attrNameLst>
                                          <p:attrName>style.visibility</p:attrName>
                                        </p:attrNameLst>
                                      </p:cBhvr>
                                      <p:to>
                                        <p:strVal val="visible"/>
                                      </p:to>
                                    </p:set>
                                    <p:animEffect transition="in" filter="wipe(down)">
                                      <p:cBhvr>
                                        <p:cTn id="30" dur="500"/>
                                        <p:tgtEl>
                                          <p:spTgt spid="3686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6866">
                                            <p:txEl>
                                              <p:pRg st="6" end="6"/>
                                            </p:txEl>
                                          </p:spTgt>
                                        </p:tgtEl>
                                        <p:attrNameLst>
                                          <p:attrName>style.visibility</p:attrName>
                                        </p:attrNameLst>
                                      </p:cBhvr>
                                      <p:to>
                                        <p:strVal val="visible"/>
                                      </p:to>
                                    </p:set>
                                    <p:animEffect transition="in" filter="wipe(down)">
                                      <p:cBhvr>
                                        <p:cTn id="35" dur="500"/>
                                        <p:tgtEl>
                                          <p:spTgt spid="3686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6866">
                                            <p:txEl>
                                              <p:pRg st="7" end="7"/>
                                            </p:txEl>
                                          </p:spTgt>
                                        </p:tgtEl>
                                        <p:attrNameLst>
                                          <p:attrName>style.visibility</p:attrName>
                                        </p:attrNameLst>
                                      </p:cBhvr>
                                      <p:to>
                                        <p:strVal val="visible"/>
                                      </p:to>
                                    </p:set>
                                    <p:animEffect transition="in" filter="wipe(down)">
                                      <p:cBhvr>
                                        <p:cTn id="40" dur="500"/>
                                        <p:tgtEl>
                                          <p:spTgt spid="368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build="allAtOnce"/>
      <p:bldP spid="3686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596" y="214290"/>
            <a:ext cx="8715404"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Y"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استراتيجيات النمو المحدود :  </a:t>
            </a:r>
            <a:endParaRPr kumimoji="0" lang="en-US"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 هي الاستراتيجيات التي تستمر المنظمة بمقتضاها بخدمة عملائها بنفس الطريقة التي اتبعتها في الماضي , ومن هذه الاستراتيجيات :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1</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 - إستراتيجية النمو البطيء :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هناك بعض الأفراد – وبالأخص دعاة حماية البيئة – يرون أن معدل النمو المساوي للصفر ( لا نمو ) أو معدل النمو البطيء هو الذي يضمن للنظام البيئي الاحتفاظ بتوازنه . فالمنظمة ينبغي أن تدرك التغيرات البيئية التي تضع قيودا على إتباعها لاستراتيجيات التوسع السريع : </a:t>
            </a: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التغيرات في الهيكل السكاني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معدل نمو السكان المحدود</a:t>
            </a:r>
            <a:endParaRPr lang="ar-SY" b="1" dirty="0" smtClean="0">
              <a:latin typeface="Arial"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 معدلات تلوث البيئة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حجم الموارد المتاحة للعملية الإنتاجية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2 - إبقاء الوضع على ما هو عليه : </a:t>
            </a:r>
          </a:p>
          <a:p>
            <a:pPr marL="0" marR="0" lvl="0" indent="0" algn="r" defTabSz="914400" rtl="1" eaLnBrk="0" fontAlgn="base" latinLnBrk="0" hangingPunct="0">
              <a:lnSpc>
                <a:spcPct val="100000"/>
              </a:lnSpc>
              <a:spcBef>
                <a:spcPct val="0"/>
              </a:spcBef>
              <a:spcAft>
                <a:spcPct val="0"/>
              </a:spcAft>
              <a:buClrTx/>
              <a:buSzTx/>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 يطلق عليها إستراتيجية الاستقرار ,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تستخدمها المنظمات التي تشعر بان أدائها في الأسواق هو أداء مرضي . وتنافس بالدرجة الكافية , وبان البيئة التي تعمل فيهل تتسم بالاستقرار النسبي .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
        <p:nvSpPr>
          <p:cNvPr id="37890" name="Rectangle 2"/>
          <p:cNvSpPr>
            <a:spLocks noChangeArrowheads="1"/>
          </p:cNvSpPr>
          <p:nvPr/>
        </p:nvSpPr>
        <p:spPr bwMode="auto">
          <a:xfrm>
            <a:off x="285720" y="4786322"/>
            <a:ext cx="885828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ومن سلبيات هذه الإستراتيجية: </a:t>
            </a:r>
            <a:endParaRPr kumimoji="0" lang="en-US"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-عدم استجابة المنظمة للتغيرات التي تحدث في بيئتها</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 عدم إتاحة الفرصة للعاملين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للتنمية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الترقي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 نظرا لعدم تغيير طبيعة النشاط فان هذه العمليات تصبح بعد فترة قصيرة روتينية لا تسمح للأفراد بزيادة معارفهم وخبراتهم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89">
                                            <p:txEl>
                                              <p:pRg st="0" end="0"/>
                                            </p:txEl>
                                          </p:spTgt>
                                        </p:tgtEl>
                                        <p:attrNameLst>
                                          <p:attrName>style.visibility</p:attrName>
                                        </p:attrNameLst>
                                      </p:cBhvr>
                                      <p:to>
                                        <p:strVal val="visible"/>
                                      </p:to>
                                    </p:set>
                                    <p:animEffect transition="in" filter="wipe(down)">
                                      <p:cBhvr>
                                        <p:cTn id="7" dur="500"/>
                                        <p:tgtEl>
                                          <p:spTgt spid="378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7889">
                                            <p:txEl>
                                              <p:pRg st="1" end="1"/>
                                            </p:txEl>
                                          </p:spTgt>
                                        </p:tgtEl>
                                        <p:attrNameLst>
                                          <p:attrName>style.visibility</p:attrName>
                                        </p:attrNameLst>
                                      </p:cBhvr>
                                      <p:to>
                                        <p:strVal val="visible"/>
                                      </p:to>
                                    </p:set>
                                    <p:animEffect transition="in" filter="wipe(down)">
                                      <p:cBhvr>
                                        <p:cTn id="12" dur="500"/>
                                        <p:tgtEl>
                                          <p:spTgt spid="378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7889">
                                            <p:txEl>
                                              <p:pRg st="2" end="2"/>
                                            </p:txEl>
                                          </p:spTgt>
                                        </p:tgtEl>
                                        <p:attrNameLst>
                                          <p:attrName>style.visibility</p:attrName>
                                        </p:attrNameLst>
                                      </p:cBhvr>
                                      <p:to>
                                        <p:strVal val="visible"/>
                                      </p:to>
                                    </p:set>
                                    <p:animEffect transition="in" filter="wipe(down)">
                                      <p:cBhvr>
                                        <p:cTn id="17" dur="500"/>
                                        <p:tgtEl>
                                          <p:spTgt spid="378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7889">
                                            <p:txEl>
                                              <p:pRg st="3" end="3"/>
                                            </p:txEl>
                                          </p:spTgt>
                                        </p:tgtEl>
                                        <p:attrNameLst>
                                          <p:attrName>style.visibility</p:attrName>
                                        </p:attrNameLst>
                                      </p:cBhvr>
                                      <p:to>
                                        <p:strVal val="visible"/>
                                      </p:to>
                                    </p:set>
                                    <p:animEffect transition="in" filter="wipe(down)">
                                      <p:cBhvr>
                                        <p:cTn id="22" dur="500"/>
                                        <p:tgtEl>
                                          <p:spTgt spid="378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7889">
                                            <p:txEl>
                                              <p:pRg st="4" end="4"/>
                                            </p:txEl>
                                          </p:spTgt>
                                        </p:tgtEl>
                                        <p:attrNameLst>
                                          <p:attrName>style.visibility</p:attrName>
                                        </p:attrNameLst>
                                      </p:cBhvr>
                                      <p:to>
                                        <p:strVal val="visible"/>
                                      </p:to>
                                    </p:set>
                                    <p:animEffect transition="in" filter="wipe(down)">
                                      <p:cBhvr>
                                        <p:cTn id="27" dur="500"/>
                                        <p:tgtEl>
                                          <p:spTgt spid="378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7889">
                                            <p:txEl>
                                              <p:pRg st="5" end="5"/>
                                            </p:txEl>
                                          </p:spTgt>
                                        </p:tgtEl>
                                        <p:attrNameLst>
                                          <p:attrName>style.visibility</p:attrName>
                                        </p:attrNameLst>
                                      </p:cBhvr>
                                      <p:to>
                                        <p:strVal val="visible"/>
                                      </p:to>
                                    </p:set>
                                    <p:animEffect transition="in" filter="wipe(down)">
                                      <p:cBhvr>
                                        <p:cTn id="32" dur="500"/>
                                        <p:tgtEl>
                                          <p:spTgt spid="378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7889">
                                            <p:txEl>
                                              <p:pRg st="6" end="6"/>
                                            </p:txEl>
                                          </p:spTgt>
                                        </p:tgtEl>
                                        <p:attrNameLst>
                                          <p:attrName>style.visibility</p:attrName>
                                        </p:attrNameLst>
                                      </p:cBhvr>
                                      <p:to>
                                        <p:strVal val="visible"/>
                                      </p:to>
                                    </p:set>
                                    <p:animEffect transition="in" filter="wipe(down)">
                                      <p:cBhvr>
                                        <p:cTn id="37" dur="500"/>
                                        <p:tgtEl>
                                          <p:spTgt spid="3788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7889">
                                            <p:txEl>
                                              <p:pRg st="7" end="7"/>
                                            </p:txEl>
                                          </p:spTgt>
                                        </p:tgtEl>
                                        <p:attrNameLst>
                                          <p:attrName>style.visibility</p:attrName>
                                        </p:attrNameLst>
                                      </p:cBhvr>
                                      <p:to>
                                        <p:strVal val="visible"/>
                                      </p:to>
                                    </p:set>
                                    <p:animEffect transition="in" filter="wipe(down)">
                                      <p:cBhvr>
                                        <p:cTn id="42" dur="500"/>
                                        <p:tgtEl>
                                          <p:spTgt spid="3788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7889">
                                            <p:txEl>
                                              <p:pRg st="8" end="8"/>
                                            </p:txEl>
                                          </p:spTgt>
                                        </p:tgtEl>
                                        <p:attrNameLst>
                                          <p:attrName>style.visibility</p:attrName>
                                        </p:attrNameLst>
                                      </p:cBhvr>
                                      <p:to>
                                        <p:strVal val="visible"/>
                                      </p:to>
                                    </p:set>
                                    <p:animEffect transition="in" filter="wipe(down)">
                                      <p:cBhvr>
                                        <p:cTn id="47" dur="500"/>
                                        <p:tgtEl>
                                          <p:spTgt spid="3788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7889">
                                            <p:txEl>
                                              <p:pRg st="9" end="9"/>
                                            </p:txEl>
                                          </p:spTgt>
                                        </p:tgtEl>
                                        <p:attrNameLst>
                                          <p:attrName>style.visibility</p:attrName>
                                        </p:attrNameLst>
                                      </p:cBhvr>
                                      <p:to>
                                        <p:strVal val="visible"/>
                                      </p:to>
                                    </p:set>
                                    <p:animEffect transition="in" filter="wipe(down)">
                                      <p:cBhvr>
                                        <p:cTn id="52" dur="500"/>
                                        <p:tgtEl>
                                          <p:spTgt spid="3788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7890">
                                            <p:txEl>
                                              <p:pRg st="0" end="0"/>
                                            </p:txEl>
                                          </p:spTgt>
                                        </p:tgtEl>
                                        <p:attrNameLst>
                                          <p:attrName>style.visibility</p:attrName>
                                        </p:attrNameLst>
                                      </p:cBhvr>
                                      <p:to>
                                        <p:strVal val="visible"/>
                                      </p:to>
                                    </p:set>
                                    <p:anim calcmode="lin" valueType="num">
                                      <p:cBhvr additive="base">
                                        <p:cTn id="57" dur="5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7890">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7890">
                                            <p:txEl>
                                              <p:pRg st="1" end="1"/>
                                            </p:txEl>
                                          </p:spTgt>
                                        </p:tgtEl>
                                        <p:attrNameLst>
                                          <p:attrName>style.visibility</p:attrName>
                                        </p:attrNameLst>
                                      </p:cBhvr>
                                      <p:to>
                                        <p:strVal val="visible"/>
                                      </p:to>
                                    </p:set>
                                    <p:anim calcmode="lin" valueType="num">
                                      <p:cBhvr additive="base">
                                        <p:cTn id="61" dur="5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7890">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7890">
                                            <p:txEl>
                                              <p:pRg st="2" end="2"/>
                                            </p:txEl>
                                          </p:spTgt>
                                        </p:tgtEl>
                                        <p:attrNameLst>
                                          <p:attrName>style.visibility</p:attrName>
                                        </p:attrNameLst>
                                      </p:cBhvr>
                                      <p:to>
                                        <p:strVal val="visible"/>
                                      </p:to>
                                    </p:set>
                                    <p:anim calcmode="lin" valueType="num">
                                      <p:cBhvr additive="base">
                                        <p:cTn id="65" dur="500" fill="hold"/>
                                        <p:tgtEl>
                                          <p:spTgt spid="37890">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7890">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7890">
                                            <p:txEl>
                                              <p:pRg st="3" end="3"/>
                                            </p:txEl>
                                          </p:spTgt>
                                        </p:tgtEl>
                                        <p:attrNameLst>
                                          <p:attrName>style.visibility</p:attrName>
                                        </p:attrNameLst>
                                      </p:cBhvr>
                                      <p:to>
                                        <p:strVal val="visible"/>
                                      </p:to>
                                    </p:set>
                                    <p:anim calcmode="lin" valueType="num">
                                      <p:cBhvr additive="base">
                                        <p:cTn id="69" dur="5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789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build="p"/>
      <p:bldP spid="37890"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57158" y="285728"/>
            <a:ext cx="878684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Y"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استراتيجيات النمو التوسعية :</a:t>
            </a:r>
          </a:p>
          <a:p>
            <a:pPr marL="0" marR="0" lvl="0" indent="0" defTabSz="914400" rtl="0" eaLnBrk="0" fontAlgn="base" latinLnBrk="0" hangingPunct="0">
              <a:lnSpc>
                <a:spcPct val="100000"/>
              </a:lnSpc>
              <a:spcBef>
                <a:spcPct val="0"/>
              </a:spcBef>
              <a:spcAft>
                <a:spcPct val="0"/>
              </a:spcAft>
              <a:buClrTx/>
              <a:buSzTx/>
              <a:buFontTx/>
              <a:buNone/>
              <a:tabLst/>
            </a:pPr>
            <a:r>
              <a:rPr kumimoji="0" lang="ar-SY"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تعني وجود زيادة ملحوظة في بعض أهداف الأداء , والتي عادة ما تكون معدل نمو المبيعات , أو حصة المنظمة في السوق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ذلك بمعدل أعلى من الزيادة العادية في السنوات السابقة . ولها أشكال عديدة </a:t>
            </a:r>
            <a:r>
              <a:rPr kumimoji="0" lang="ar-SY"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714380" y="1428736"/>
            <a:ext cx="84296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1 -تنمية السوق:</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نعني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إضافة عملاء جدد في أسواق مترابطة من خلال التوسع الجغرافي أو من خلال عمليات الفروع  ويعد حقوق الامتياز مدخلا شائعا لتنمية السوق</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Y" b="0" i="0" u="none" strike="noStrike" cap="none" normalizeH="0" baseline="0" dirty="0" smtClean="0">
              <a:ln>
                <a:noFill/>
              </a:ln>
              <a:solidFill>
                <a:schemeClr val="tx1"/>
              </a:solidFill>
              <a:effectLst/>
              <a:latin typeface="Arial" pitchFamily="34" charset="0"/>
              <a:cs typeface="Arial" pitchFamily="34" charset="0"/>
            </a:endParaRPr>
          </a:p>
        </p:txBody>
      </p:sp>
      <p:sp>
        <p:nvSpPr>
          <p:cNvPr id="38916" name="Rectangle 4"/>
          <p:cNvSpPr>
            <a:spLocks noChangeArrowheads="1"/>
          </p:cNvSpPr>
          <p:nvPr/>
        </p:nvSpPr>
        <p:spPr bwMode="auto">
          <a:xfrm>
            <a:off x="0" y="2500306"/>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2 -التنويع المترابط:</a:t>
            </a:r>
          </a:p>
          <a:p>
            <a:pPr lvl="0" rtl="0" eaLnBrk="0" fontAlgn="base" hangingPunct="0">
              <a:spcBef>
                <a:spcPct val="0"/>
              </a:spcBef>
              <a:spcAft>
                <a:spcPct val="0"/>
              </a:spcAf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ونعني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دخول الشركة في أنشطة جديدة تكون مترابطة ومتوافقة مع النشاط الرئيسي لها من حيث التكنولوجيا أو الأسواق أو المنتجات (من خلال دخول الشركة في النشاط أو الإنتاج أو الاستحواذ على شركة أخرى)واحد الأمثلة على هذه</a:t>
            </a:r>
            <a:r>
              <a:rPr kumimoji="0" lang="ar-SY"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lang="en-US" b="1" dirty="0" err="1" smtClean="0">
                <a:latin typeface="Arial" pitchFamily="34" charset="0"/>
                <a:ea typeface="Calibri" pitchFamily="34" charset="0"/>
                <a:cs typeface="Arial" pitchFamily="34" charset="0"/>
              </a:rPr>
              <a:t>clumbia</a:t>
            </a:r>
            <a:r>
              <a:rPr lang="en-US" b="1" dirty="0" smtClean="0">
                <a:latin typeface="Arial" pitchFamily="34" charset="0"/>
                <a:ea typeface="Calibri" pitchFamily="34" charset="0"/>
                <a:cs typeface="Arial" pitchFamily="34" charset="0"/>
              </a:rPr>
              <a:t>  motion pictures and </a:t>
            </a:r>
            <a:r>
              <a:rPr lang="en-US" b="1" dirty="0" smtClean="0">
                <a:latin typeface="Arial" pitchFamily="34" charset="0"/>
                <a:ea typeface="Calibri" pitchFamily="34" charset="0"/>
                <a:cs typeface="Arial" pitchFamily="34" charset="0"/>
              </a:rPr>
              <a:t>records</a:t>
            </a:r>
            <a:r>
              <a:rPr lang="ar-SY" b="1" dirty="0" smtClean="0">
                <a:latin typeface="Calibri" pitchFamily="34" charset="0"/>
                <a:ea typeface="Calibri" pitchFamily="34" charset="0"/>
                <a:cs typeface="Arial" pitchFamily="34" charset="0"/>
              </a:rPr>
              <a:t> </a:t>
            </a:r>
            <a:r>
              <a:rPr kumimoji="0" lang="ar-SY" b="1" i="0" u="none" strike="noStrike" cap="none" normalizeH="0" dirty="0" smtClean="0">
                <a:ln>
                  <a:noFill/>
                </a:ln>
                <a:solidFill>
                  <a:schemeClr val="tx1"/>
                </a:solidFill>
                <a:effectLst/>
                <a:latin typeface="Calibri" pitchFamily="34" charset="0"/>
                <a:ea typeface="Calibri" pitchFamily="34" charset="0"/>
                <a:cs typeface="Arial" pitchFamily="34" charset="0"/>
              </a:rPr>
              <a:t>الإستراتيجية </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قيام شركة سوني بالاستحواذ على</a:t>
            </a:r>
            <a:r>
              <a:rPr lang="en-US" b="1" dirty="0" smtClean="0">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7" name="Rectangle 5"/>
          <p:cNvSpPr>
            <a:spLocks noChangeArrowheads="1"/>
          </p:cNvSpPr>
          <p:nvPr/>
        </p:nvSpPr>
        <p:spPr bwMode="auto">
          <a:xfrm>
            <a:off x="214282" y="4143380"/>
            <a:ext cx="8929718"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3 -التنويع غير المترابط:</a:t>
            </a:r>
          </a:p>
          <a:p>
            <a:pPr marL="0" marR="0" lvl="0" indent="0" defTabSz="914400" rtl="0"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ويقصد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الاستحواذ أو الاندماج مع شركة أخرى مختلفة تماما من حيث نوعية النشاط.ومثال ذلك هو قيام الشركة</a:t>
            </a:r>
            <a:r>
              <a:rPr kumimoji="0" lang="ar-SY" b="1" i="0" u="none" strike="noStrike" cap="none" normalizeH="0" dirty="0" smtClean="0">
                <a:ln>
                  <a:noFill/>
                </a:ln>
                <a:solidFill>
                  <a:schemeClr val="tx1"/>
                </a:solidFill>
                <a:effectLst/>
                <a:latin typeface="Calibri" pitchFamily="34" charset="0"/>
                <a:ea typeface="Calibri" pitchFamily="34" charset="0"/>
                <a:cs typeface="Arial" pitchFamily="34" charset="0"/>
              </a:rPr>
              <a:t> 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لعالمية للبترول ( اكسون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موبيل</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)باتخاذ قرارات للتنويع في مجالات غير مترابطة بالنشاط الأصلي لها مثل صناعة المعدات الكهربائية.</a:t>
            </a:r>
            <a:r>
              <a:rPr kumimoji="0" lang="en-US"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animEffect transition="in" filter="fade">
                                      <p:cBhvr>
                                        <p:cTn id="7" dur="2000"/>
                                        <p:tgtEl>
                                          <p:spTgt spid="389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913">
                                            <p:txEl>
                                              <p:pRg st="1" end="1"/>
                                            </p:txEl>
                                          </p:spTgt>
                                        </p:tgtEl>
                                        <p:attrNameLst>
                                          <p:attrName>style.visibility</p:attrName>
                                        </p:attrNameLst>
                                      </p:cBhvr>
                                      <p:to>
                                        <p:strVal val="visible"/>
                                      </p:to>
                                    </p:set>
                                    <p:animEffect transition="in" filter="fade">
                                      <p:cBhvr>
                                        <p:cTn id="10" dur="2000"/>
                                        <p:tgtEl>
                                          <p:spTgt spid="389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8914">
                                            <p:txEl>
                                              <p:pRg st="0" end="0"/>
                                            </p:txEl>
                                          </p:spTgt>
                                        </p:tgtEl>
                                        <p:attrNameLst>
                                          <p:attrName>style.visibility</p:attrName>
                                        </p:attrNameLst>
                                      </p:cBhvr>
                                      <p:to>
                                        <p:strVal val="visible"/>
                                      </p:to>
                                    </p:set>
                                    <p:animEffect transition="in" filter="wipe(down)">
                                      <p:cBhvr>
                                        <p:cTn id="15" dur="500"/>
                                        <p:tgtEl>
                                          <p:spTgt spid="38914">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8914">
                                            <p:txEl>
                                              <p:pRg st="1" end="1"/>
                                            </p:txEl>
                                          </p:spTgt>
                                        </p:tgtEl>
                                        <p:attrNameLst>
                                          <p:attrName>style.visibility</p:attrName>
                                        </p:attrNameLst>
                                      </p:cBhvr>
                                      <p:to>
                                        <p:strVal val="visible"/>
                                      </p:to>
                                    </p:set>
                                    <p:animEffect transition="in" filter="wipe(down)">
                                      <p:cBhvr>
                                        <p:cTn id="18" dur="500"/>
                                        <p:tgtEl>
                                          <p:spTgt spid="3891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8916">
                                            <p:txEl>
                                              <p:pRg st="0" end="0"/>
                                            </p:txEl>
                                          </p:spTgt>
                                        </p:tgtEl>
                                        <p:attrNameLst>
                                          <p:attrName>style.visibility</p:attrName>
                                        </p:attrNameLst>
                                      </p:cBhvr>
                                      <p:to>
                                        <p:strVal val="visible"/>
                                      </p:to>
                                    </p:set>
                                    <p:anim calcmode="lin" valueType="num">
                                      <p:cBhvr additive="base">
                                        <p:cTn id="23" dur="500" fill="hold"/>
                                        <p:tgtEl>
                                          <p:spTgt spid="3891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8916">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8916">
                                            <p:txEl>
                                              <p:pRg st="1" end="1"/>
                                            </p:txEl>
                                          </p:spTgt>
                                        </p:tgtEl>
                                        <p:attrNameLst>
                                          <p:attrName>style.visibility</p:attrName>
                                        </p:attrNameLst>
                                      </p:cBhvr>
                                      <p:to>
                                        <p:strVal val="visible"/>
                                      </p:to>
                                    </p:set>
                                    <p:anim calcmode="lin" valueType="num">
                                      <p:cBhvr additive="base">
                                        <p:cTn id="27" dur="500" fill="hold"/>
                                        <p:tgtEl>
                                          <p:spTgt spid="38916">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9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8917">
                                            <p:txEl>
                                              <p:pRg st="0" end="0"/>
                                            </p:txEl>
                                          </p:spTgt>
                                        </p:tgtEl>
                                        <p:attrNameLst>
                                          <p:attrName>style.visibility</p:attrName>
                                        </p:attrNameLst>
                                      </p:cBhvr>
                                      <p:to>
                                        <p:strVal val="visible"/>
                                      </p:to>
                                    </p:set>
                                    <p:animEffect transition="in" filter="wipe(down)">
                                      <p:cBhvr>
                                        <p:cTn id="33" dur="500"/>
                                        <p:tgtEl>
                                          <p:spTgt spid="38917">
                                            <p:txEl>
                                              <p:pRg st="0" end="0"/>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8917">
                                            <p:txEl>
                                              <p:pRg st="1" end="1"/>
                                            </p:txEl>
                                          </p:spTgt>
                                        </p:tgtEl>
                                        <p:attrNameLst>
                                          <p:attrName>style.visibility</p:attrName>
                                        </p:attrNameLst>
                                      </p:cBhvr>
                                      <p:to>
                                        <p:strVal val="visible"/>
                                      </p:to>
                                    </p:set>
                                    <p:animEffect transition="in" filter="wipe(down)">
                                      <p:cBhvr>
                                        <p:cTn id="36" dur="500"/>
                                        <p:tgtEl>
                                          <p:spTgt spid="389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build="allAtOnce"/>
      <p:bldP spid="38914" grpId="0" build="allAtOnce"/>
      <p:bldP spid="38916" grpId="0" build="allAtOnce"/>
      <p:bldP spid="3891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857224" y="500042"/>
            <a:ext cx="807243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4 -ا</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لتكامل الأفقي</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ونشير إلى اتجاه الشركة لزيادة طاقتها الإنتاجية في نفس مجال نشاطها الحالي من خلال إنشاء وحدات إنتاجية داخل الشركة ،أو الاستحواذ أو الاندماج مع شركة مماثلة بغرض الحد من ظروف المنافسة.ومثال ذلك قيام شركة</a:t>
            </a:r>
            <a:r>
              <a:rPr kumimoji="0" lang="ar-SY"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en-US" b="1" i="0" u="none" strike="noStrike" cap="none" normalizeH="0" dirty="0" smtClean="0">
                <a:ln>
                  <a:noFill/>
                </a:ln>
                <a:solidFill>
                  <a:schemeClr val="tx1"/>
                </a:solidFill>
                <a:effectLst/>
                <a:latin typeface="Calibri" pitchFamily="34" charset="0"/>
                <a:ea typeface="Calibri" pitchFamily="34" charset="0"/>
                <a:cs typeface="Arial" pitchFamily="34" charset="0"/>
              </a:rPr>
              <a:t>C</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hrysler</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بالاستحواذ على شركة امريكانا موتيرز</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lang="ar-SY" sz="2400" b="1" dirty="0" smtClean="0">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5 </a:t>
            </a: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-التكامل الرأسي</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يتم هذا التكامل أما من خلال إنشاء وحدات داخلية لتزويد الشركة بمدخلاتها ويسمى ذلك(تكامل راسي خلفي)أو إنشاء نظام توزيع داخلي لتقريب الشركة من من مستهلكيها النهائيين ويسمى ذلك(تكامل راسي أمامي)واحد الأمثلة البارزة لكل من التكامل الأفقي والراسي هو قيام شركة بيبسي بالاستحواذ</a:t>
            </a:r>
            <a:r>
              <a:rPr lang="ar-SY" b="1" dirty="0" smtClean="0">
                <a:latin typeface="Calibri" pitchFamily="34" charset="0"/>
                <a:ea typeface="Calibri" pitchFamily="34" charset="0"/>
                <a:cs typeface="Arial" pitchFamily="34" charset="0"/>
              </a:rPr>
              <a:t> </a:t>
            </a:r>
            <a:r>
              <a:rPr lang="ar-SY" b="1" dirty="0" smtClean="0">
                <a:latin typeface="Calibri" pitchFamily="34" charset="0"/>
                <a:ea typeface="Calibri" pitchFamily="34" charset="0"/>
                <a:cs typeface="Arial" pitchFamily="34" charset="0"/>
              </a:rPr>
              <a:t>على </a:t>
            </a:r>
            <a:r>
              <a:rPr lang="en-US" b="1" dirty="0" smtClean="0">
                <a:latin typeface="Calibri" pitchFamily="34" charset="0"/>
                <a:ea typeface="Calibri" pitchFamily="34" charset="0"/>
                <a:cs typeface="Arial" pitchFamily="34" charset="0"/>
              </a:rPr>
              <a:t>-KFC</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pizzahut</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tacobell</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خلال برنامج الاستحواذ هذا ضمنت شركة بيبسي لنفسها عددا هائلا من منافذ التجزئة لمشروباتها الغازية(تكامل راسي أمامي)وأيضا توسعت في نشاط المأكولات والوجبات السريعة(تكامل أفقي).</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wipe(down)">
                                      <p:cBhvr>
                                        <p:cTn id="7" dur="500"/>
                                        <p:tgtEl>
                                          <p:spTgt spid="399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937">
                                            <p:txEl>
                                              <p:pRg st="1" end="1"/>
                                            </p:txEl>
                                          </p:spTgt>
                                        </p:tgtEl>
                                        <p:attrNameLst>
                                          <p:attrName>style.visibility</p:attrName>
                                        </p:attrNameLst>
                                      </p:cBhvr>
                                      <p:to>
                                        <p:strVal val="visible"/>
                                      </p:to>
                                    </p:set>
                                    <p:animEffect transition="in" filter="wipe(down)">
                                      <p:cBhvr>
                                        <p:cTn id="12" dur="500"/>
                                        <p:tgtEl>
                                          <p:spTgt spid="399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937">
                                            <p:txEl>
                                              <p:pRg st="2" end="2"/>
                                            </p:txEl>
                                          </p:spTgt>
                                        </p:tgtEl>
                                        <p:attrNameLst>
                                          <p:attrName>style.visibility</p:attrName>
                                        </p:attrNameLst>
                                      </p:cBhvr>
                                      <p:to>
                                        <p:strVal val="visible"/>
                                      </p:to>
                                    </p:set>
                                    <p:animEffect transition="in" filter="wipe(down)">
                                      <p:cBhvr>
                                        <p:cTn id="17" dur="500"/>
                                        <p:tgtEl>
                                          <p:spTgt spid="399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9937">
                                            <p:txEl>
                                              <p:pRg st="3" end="3"/>
                                            </p:txEl>
                                          </p:spTgt>
                                        </p:tgtEl>
                                        <p:attrNameLst>
                                          <p:attrName>style.visibility</p:attrName>
                                        </p:attrNameLst>
                                      </p:cBhvr>
                                      <p:to>
                                        <p:strVal val="visible"/>
                                      </p:to>
                                    </p:set>
                                    <p:animEffect transition="in" filter="wipe(down)">
                                      <p:cBhvr>
                                        <p:cTn id="22" dur="500"/>
                                        <p:tgtEl>
                                          <p:spTgt spid="399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28596" y="214290"/>
            <a:ext cx="8429684"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Y"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Arial" pitchFamily="34" charset="0"/>
              </a:rPr>
              <a:t>الاستراتيجيات الانكماشية : </a:t>
            </a:r>
          </a:p>
          <a:p>
            <a:pPr marL="0" marR="0" lvl="0" indent="0" defTabSz="914400" rtl="1" eaLnBrk="1" fontAlgn="base" latinLnBrk="0" hangingPunct="1">
              <a:lnSpc>
                <a:spcPct val="100000"/>
              </a:lnSpc>
              <a:spcBef>
                <a:spcPct val="0"/>
              </a:spcBef>
              <a:spcAft>
                <a:spcPct val="0"/>
              </a:spcAft>
              <a:buClrTx/>
              <a:buSzTx/>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الاستراتيجيات التي تؤدي إلى التخفيض في نطاق الأعمال بالمنظمة .  </a:t>
            </a:r>
          </a:p>
          <a:p>
            <a:pPr marL="0" marR="0" lvl="0" indent="0" defTabSz="914400" rtl="1" eaLnBrk="1" fontAlgn="base" latinLnBrk="0" hangingPunct="1">
              <a:lnSpc>
                <a:spcPct val="100000"/>
              </a:lnSpc>
              <a:spcBef>
                <a:spcPct val="0"/>
              </a:spcBef>
              <a:spcAft>
                <a:spcPct val="0"/>
              </a:spcAft>
              <a:buClrTx/>
              <a:buSzTx/>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 الأسباب الرئيسية التي تدعو إلى إتباع مثل هذه الاستراتيجيات سوء الأحوال الاقتصادية للدولة أو الصناعة التي تعمل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المنظمة . كذلك قد تؤدي المنافسة الشديدة إلى تقييد نشاط المنظمة بشكل دائم أو مؤقت . و أيضا قد يؤدي عدم اتصاف العمليات الإنتاجية بالفعالية اللازمة للمنافسة إلى إتباع استراتيجيات انكماشية مثل التخلص من بعض الأنشطة .</a:t>
            </a:r>
          </a:p>
          <a:p>
            <a:pPr marL="0" marR="0" lvl="0" indent="0" defTabSz="914400" rtl="0"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هذه الاستراتيجيات </a:t>
            </a:r>
            <a:r>
              <a:rPr kumimoji="0" lang="ar-SY"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357158" y="2285992"/>
            <a:ext cx="87868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1 -البيع الجزئي ( التخلص من بعض الأنشطة ):</a:t>
            </a:r>
          </a:p>
          <a:p>
            <a:pPr marL="0" marR="0" lvl="0" indent="0" defTabSz="914400" rtl="0"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ويقصد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إغلاق وحدة النشاط داخل الشركة مثال ذلك قيام احد الشركات المتنوعة الأنشطة ببيع شركة ووحدة نشاط ويترتب على ذلك استبعادها من محفظة أنشطة الشركة.</a:t>
            </a:r>
            <a:r>
              <a:rPr kumimoji="0" lang="en-US" b="1" i="0" u="none" strike="noStrike" cap="none" normalizeH="0" baseline="0" dirty="0" smtClean="0">
                <a:ln>
                  <a:noFill/>
                </a:ln>
                <a:solidFill>
                  <a:schemeClr val="tx1"/>
                </a:solidFill>
                <a:effectLst/>
                <a:latin typeface="Arial" pitchFamily="34" charset="0"/>
                <a:cs typeface="Arial" pitchFamily="34" charset="0"/>
              </a:rPr>
              <a:t> </a:t>
            </a:r>
          </a:p>
        </p:txBody>
      </p:sp>
      <p:sp>
        <p:nvSpPr>
          <p:cNvPr id="40963" name="Rectangle 3"/>
          <p:cNvSpPr>
            <a:spLocks noChangeArrowheads="1"/>
          </p:cNvSpPr>
          <p:nvPr/>
        </p:nvSpPr>
        <p:spPr bwMode="auto">
          <a:xfrm>
            <a:off x="428596" y="3286124"/>
            <a:ext cx="871540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2 –التصفية:</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يقصد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بيع الشركة لأصولها الملموسة وإغلاق مصانعها .حيث أن التصفية يمكن أن تتعرض لها أي شركة سواء كبيرة أو صغيرة. والأمثلة على هذه الإستراتيجية كثيرة مثل تصفية الشركة العملاقة </a:t>
            </a:r>
            <a:endParaRPr kumimoji="0" lang="ar-SY" b="1" i="0" u="none" strike="noStrike" cap="none" normalizeH="0" baseline="0" dirty="0" smtClean="0">
              <a:ln>
                <a:noFill/>
              </a:ln>
              <a:solidFill>
                <a:schemeClr val="tx1"/>
              </a:solidFill>
              <a:effectLst/>
              <a:latin typeface="Arial" pitchFamily="34" charset="0"/>
              <a:cs typeface="Arial" pitchFamily="34" charset="0"/>
            </a:endParaRPr>
          </a:p>
        </p:txBody>
      </p:sp>
      <p:sp>
        <p:nvSpPr>
          <p:cNvPr id="40964" name="Rectangle 4"/>
          <p:cNvSpPr>
            <a:spLocks noChangeArrowheads="1"/>
          </p:cNvSpPr>
          <p:nvPr/>
        </p:nvSpPr>
        <p:spPr bwMode="auto">
          <a:xfrm>
            <a:off x="214282" y="4286256"/>
            <a:ext cx="878687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SY"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Calibri" pitchFamily="34" charset="0"/>
                <a:cs typeface="Arial" pitchFamily="34" charset="0"/>
              </a:rPr>
              <a:t>3 – التحول:</a:t>
            </a:r>
            <a:endParaRPr kumimoji="0" lang="en-US"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 من الممكن إضافة استراتيجيات عديدة أخرى تبعا للظروف البيئية المحيطة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طبيعة المنظمة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توجهاتها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ولكن ما هو أهم من استنتاج استراتيجيات جديدة , اختيار الإستراتيجية المناسبة , وتوجد عدة أدوات لذلك مثل : مصفوفة ( الفرص/التهديدات  -  نقاط الضعف/نقاط القوة )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مصفوفة مجموعة بوسطن الاستشارية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مصفوفة تقييم المركز الاستراتيجي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الإجراءات ومصفوفة الاستراتيجيات الكلية </a:t>
            </a:r>
            <a:r>
              <a:rPr kumimoji="0" lang="ar-SY"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أما بخصوص مصفوفة الاستراتيجيات الكلية فهي تحدد الإستراتيجية المناسبة وفقا لعاملين هما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معدل نمو السوق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مدى قوة الموقف التنافسي للمنظمة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wipe(down)">
                                      <p:cBhvr>
                                        <p:cTn id="7" dur="500"/>
                                        <p:tgtEl>
                                          <p:spTgt spid="409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62">
                                            <p:txEl>
                                              <p:pRg st="1" end="1"/>
                                            </p:txEl>
                                          </p:spTgt>
                                        </p:tgtEl>
                                        <p:attrNameLst>
                                          <p:attrName>style.visibility</p:attrName>
                                        </p:attrNameLst>
                                      </p:cBhvr>
                                      <p:to>
                                        <p:strVal val="visible"/>
                                      </p:to>
                                    </p:set>
                                    <p:animEffect transition="in" filter="wipe(down)">
                                      <p:cBhvr>
                                        <p:cTn id="12" dur="500"/>
                                        <p:tgtEl>
                                          <p:spTgt spid="409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63">
                                            <p:txEl>
                                              <p:pRg st="0" end="0"/>
                                            </p:txEl>
                                          </p:spTgt>
                                        </p:tgtEl>
                                        <p:attrNameLst>
                                          <p:attrName>style.visibility</p:attrName>
                                        </p:attrNameLst>
                                      </p:cBhvr>
                                      <p:to>
                                        <p:strVal val="visible"/>
                                      </p:to>
                                    </p:set>
                                    <p:animEffect transition="in" filter="wipe(down)">
                                      <p:cBhvr>
                                        <p:cTn id="17" dur="500"/>
                                        <p:tgtEl>
                                          <p:spTgt spid="4096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63">
                                            <p:txEl>
                                              <p:pRg st="1" end="1"/>
                                            </p:txEl>
                                          </p:spTgt>
                                        </p:tgtEl>
                                        <p:attrNameLst>
                                          <p:attrName>style.visibility</p:attrName>
                                        </p:attrNameLst>
                                      </p:cBhvr>
                                      <p:to>
                                        <p:strVal val="visible"/>
                                      </p:to>
                                    </p:set>
                                    <p:animEffect transition="in" filter="wipe(down)">
                                      <p:cBhvr>
                                        <p:cTn id="22" dur="500"/>
                                        <p:tgtEl>
                                          <p:spTgt spid="4096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64">
                                            <p:txEl>
                                              <p:pRg st="0" end="0"/>
                                            </p:txEl>
                                          </p:spTgt>
                                        </p:tgtEl>
                                        <p:attrNameLst>
                                          <p:attrName>style.visibility</p:attrName>
                                        </p:attrNameLst>
                                      </p:cBhvr>
                                      <p:to>
                                        <p:strVal val="visible"/>
                                      </p:to>
                                    </p:set>
                                    <p:animEffect transition="in" filter="fade">
                                      <p:cBhvr>
                                        <p:cTn id="27" dur="2000"/>
                                        <p:tgtEl>
                                          <p:spTgt spid="40964">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0964">
                                            <p:txEl>
                                              <p:pRg st="1" end="1"/>
                                            </p:txEl>
                                          </p:spTgt>
                                        </p:tgtEl>
                                        <p:attrNameLst>
                                          <p:attrName>style.visibility</p:attrName>
                                        </p:attrNameLst>
                                      </p:cBhvr>
                                      <p:to>
                                        <p:strVal val="visible"/>
                                      </p:to>
                                    </p:set>
                                    <p:animEffect transition="in" filter="fade">
                                      <p:cBhvr>
                                        <p:cTn id="30" dur="2000"/>
                                        <p:tgtEl>
                                          <p:spTgt spid="40964">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0964">
                                            <p:txEl>
                                              <p:pRg st="2" end="2"/>
                                            </p:txEl>
                                          </p:spTgt>
                                        </p:tgtEl>
                                        <p:attrNameLst>
                                          <p:attrName>style.visibility</p:attrName>
                                        </p:attrNameLst>
                                      </p:cBhvr>
                                      <p:to>
                                        <p:strVal val="visible"/>
                                      </p:to>
                                    </p:set>
                                    <p:animEffect transition="in" filter="fade">
                                      <p:cBhvr>
                                        <p:cTn id="33" dur="2000"/>
                                        <p:tgtEl>
                                          <p:spTgt spid="40964">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0964">
                                            <p:txEl>
                                              <p:pRg st="3" end="3"/>
                                            </p:txEl>
                                          </p:spTgt>
                                        </p:tgtEl>
                                        <p:attrNameLst>
                                          <p:attrName>style.visibility</p:attrName>
                                        </p:attrNameLst>
                                      </p:cBhvr>
                                      <p:to>
                                        <p:strVal val="visible"/>
                                      </p:to>
                                    </p:set>
                                    <p:animEffect transition="in" filter="fade">
                                      <p:cBhvr>
                                        <p:cTn id="36" dur="2000"/>
                                        <p:tgtEl>
                                          <p:spTgt spid="40964">
                                            <p:txEl>
                                              <p:pRg st="3" end="3"/>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0964">
                                            <p:txEl>
                                              <p:pRg st="4" end="4"/>
                                            </p:txEl>
                                          </p:spTgt>
                                        </p:tgtEl>
                                        <p:attrNameLst>
                                          <p:attrName>style.visibility</p:attrName>
                                        </p:attrNameLst>
                                      </p:cBhvr>
                                      <p:to>
                                        <p:strVal val="visible"/>
                                      </p:to>
                                    </p:set>
                                    <p:animEffect transition="in" filter="fade">
                                      <p:cBhvr>
                                        <p:cTn id="39" dur="2000"/>
                                        <p:tgtEl>
                                          <p:spTgt spid="40964">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0964">
                                            <p:txEl>
                                              <p:pRg st="5" end="5"/>
                                            </p:txEl>
                                          </p:spTgt>
                                        </p:tgtEl>
                                        <p:attrNameLst>
                                          <p:attrName>style.visibility</p:attrName>
                                        </p:attrNameLst>
                                      </p:cBhvr>
                                      <p:to>
                                        <p:strVal val="visible"/>
                                      </p:to>
                                    </p:set>
                                    <p:animEffect transition="in" filter="fade">
                                      <p:cBhvr>
                                        <p:cTn id="42" dur="2000"/>
                                        <p:tgtEl>
                                          <p:spTgt spid="409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P spid="40963" grpId="0" build="p"/>
      <p:bldP spid="4096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84204" y="857232"/>
          <a:ext cx="7688258" cy="4835024"/>
        </p:xfrm>
        <a:graphic>
          <a:graphicData uri="http://schemas.openxmlformats.org/drawingml/2006/table">
            <a:tbl>
              <a:tblPr rtl="1"/>
              <a:tblGrid>
                <a:gridCol w="3300435"/>
                <a:gridCol w="3061135"/>
                <a:gridCol w="1326688"/>
              </a:tblGrid>
              <a:tr h="2143140">
                <a:tc>
                  <a:txBody>
                    <a:bodyPr/>
                    <a:lstStyle/>
                    <a:p>
                      <a:pPr algn="r" rtl="1">
                        <a:lnSpc>
                          <a:spcPct val="115000"/>
                        </a:lnSpc>
                        <a:spcAft>
                          <a:spcPts val="0"/>
                        </a:spcAft>
                      </a:pPr>
                      <a:r>
                        <a:rPr lang="ar-SY" sz="1000" b="1" dirty="0">
                          <a:latin typeface="Calibri"/>
                          <a:ea typeface="Calibri"/>
                          <a:cs typeface="Arial"/>
                        </a:rPr>
                        <a:t>  </a:t>
                      </a:r>
                      <a:endParaRPr lang="en-US" sz="500" dirty="0">
                        <a:latin typeface="Calibri"/>
                        <a:ea typeface="Calibri"/>
                        <a:cs typeface="Arial"/>
                      </a:endParaRPr>
                    </a:p>
                    <a:p>
                      <a:pPr algn="r" rtl="1">
                        <a:lnSpc>
                          <a:spcPct val="115000"/>
                        </a:lnSpc>
                        <a:spcAft>
                          <a:spcPts val="0"/>
                        </a:spcAft>
                      </a:pPr>
                      <a:r>
                        <a:rPr lang="ar-SY" sz="1000" b="1" dirty="0">
                          <a:latin typeface="Calibri"/>
                          <a:ea typeface="Calibri"/>
                          <a:cs typeface="Arial"/>
                        </a:rPr>
                        <a:t>  </a:t>
                      </a:r>
                      <a:r>
                        <a:rPr lang="ar-SY" sz="1800" b="1" dirty="0">
                          <a:latin typeface="Calibri"/>
                          <a:ea typeface="Calibri"/>
                          <a:cs typeface="Arial"/>
                        </a:rPr>
                        <a:t>- التكامل الأفقي</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التكامل لعامودي</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تنمية السوق </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تنمية المنتج</a:t>
                      </a:r>
                      <a:endParaRPr lang="en-US" sz="1800" dirty="0">
                        <a:latin typeface="Calibri"/>
                        <a:ea typeface="Calibri"/>
                        <a:cs typeface="Arial"/>
                      </a:endParaRPr>
                    </a:p>
                    <a:p>
                      <a:pPr algn="r" rtl="1">
                        <a:lnSpc>
                          <a:spcPct val="115000"/>
                        </a:lnSpc>
                        <a:spcAft>
                          <a:spcPts val="0"/>
                        </a:spcAft>
                      </a:pPr>
                      <a:r>
                        <a:rPr lang="ar-SY" sz="1800" dirty="0">
                          <a:latin typeface="Calibri"/>
                          <a:ea typeface="Calibri"/>
                          <a:cs typeface="Arial"/>
                        </a:rPr>
                        <a:t> </a:t>
                      </a:r>
                      <a:r>
                        <a:rPr lang="ar-SY" sz="1800" b="1" dirty="0">
                          <a:latin typeface="Calibri"/>
                          <a:ea typeface="Calibri"/>
                          <a:cs typeface="Arial"/>
                        </a:rPr>
                        <a:t> - التنويع المترابط</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457200" algn="r" rtl="1">
                        <a:lnSpc>
                          <a:spcPct val="115000"/>
                        </a:lnSpc>
                        <a:spcAft>
                          <a:spcPts val="0"/>
                        </a:spcAft>
                      </a:pPr>
                      <a:endParaRPr lang="en-US" sz="5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التكامل الأفقي</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تنمية السوق</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الابتكار</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-التصفية</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457200" algn="r" rtl="1">
                        <a:lnSpc>
                          <a:spcPct val="115000"/>
                        </a:lnSpc>
                        <a:spcAft>
                          <a:spcPts val="0"/>
                        </a:spcAft>
                      </a:pPr>
                      <a:endParaRPr lang="ar-SY" sz="1800" dirty="0">
                        <a:latin typeface="Calibri"/>
                        <a:ea typeface="Calibri"/>
                        <a:cs typeface="Arial"/>
                      </a:endParaRPr>
                    </a:p>
                    <a:p>
                      <a:pPr marL="457200" algn="r" rtl="1">
                        <a:lnSpc>
                          <a:spcPct val="115000"/>
                        </a:lnSpc>
                        <a:spcAft>
                          <a:spcPts val="0"/>
                        </a:spcAft>
                      </a:pPr>
                      <a:r>
                        <a:rPr lang="ar-SY" sz="1800" b="1" dirty="0" smtClean="0">
                          <a:latin typeface="Calibri"/>
                          <a:ea typeface="Calibri"/>
                          <a:cs typeface="Arial"/>
                        </a:rPr>
                        <a:t>معدل </a:t>
                      </a:r>
                      <a:r>
                        <a:rPr lang="ar-SY" sz="1800" b="1" dirty="0">
                          <a:latin typeface="Calibri"/>
                          <a:ea typeface="Calibri"/>
                          <a:cs typeface="Arial"/>
                        </a:rPr>
                        <a:t>نمو </a:t>
                      </a:r>
                      <a:endParaRPr lang="en-US" sz="1800" dirty="0">
                        <a:latin typeface="Calibri"/>
                        <a:ea typeface="Calibri"/>
                        <a:cs typeface="Arial"/>
                      </a:endParaRPr>
                    </a:p>
                    <a:p>
                      <a:pPr marL="457200" marR="0" indent="0" algn="r" defTabSz="914400" rtl="1" eaLnBrk="1" fontAlgn="auto" latinLnBrk="0" hangingPunct="1">
                        <a:lnSpc>
                          <a:spcPct val="115000"/>
                        </a:lnSpc>
                        <a:spcBef>
                          <a:spcPts val="0"/>
                        </a:spcBef>
                        <a:spcAft>
                          <a:spcPts val="0"/>
                        </a:spcAft>
                        <a:buClrTx/>
                        <a:buSzTx/>
                        <a:buFontTx/>
                        <a:buNone/>
                        <a:tabLst/>
                        <a:defRPr/>
                      </a:pPr>
                      <a:r>
                        <a:rPr lang="ar-SY" sz="1800" b="1" dirty="0" smtClean="0">
                          <a:latin typeface="Calibri"/>
                          <a:ea typeface="Calibri"/>
                          <a:cs typeface="Arial"/>
                        </a:rPr>
                        <a:t>السوق </a:t>
                      </a:r>
                      <a:r>
                        <a:rPr lang="ar-SY" sz="1800" b="1" dirty="0" smtClean="0">
                          <a:latin typeface="Calibri"/>
                          <a:ea typeface="Calibri"/>
                          <a:cs typeface="+mn-cs"/>
                        </a:rPr>
                        <a:t>مرتفع</a:t>
                      </a:r>
                      <a:endParaRPr lang="en-US" sz="1800" dirty="0" smtClean="0">
                        <a:latin typeface="Calibri"/>
                        <a:ea typeface="Calibri"/>
                        <a:cs typeface="Arial"/>
                      </a:endParaRPr>
                    </a:p>
                    <a:p>
                      <a:pPr marL="457200" algn="r" rtl="1">
                        <a:lnSpc>
                          <a:spcPct val="115000"/>
                        </a:lnSpc>
                        <a:spcAft>
                          <a:spcPts val="0"/>
                        </a:spcAft>
                      </a:pP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060948">
                <a:tc>
                  <a:txBody>
                    <a:bodyPr/>
                    <a:lstStyle/>
                    <a:p>
                      <a:pPr marL="457200" algn="r" rtl="1">
                        <a:lnSpc>
                          <a:spcPct val="115000"/>
                        </a:lnSpc>
                        <a:spcAft>
                          <a:spcPts val="0"/>
                        </a:spcAft>
                      </a:pPr>
                      <a:endParaRPr lang="en-US" sz="5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التنويع المترابط </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التنويع غير المترابط</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النمو المحدود</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إبقاء الوضع على ما هو عليه</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 - الابتكار</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500" dirty="0">
                        <a:latin typeface="Calibri"/>
                        <a:ea typeface="Calibri"/>
                        <a:cs typeface="Arial"/>
                      </a:endParaRPr>
                    </a:p>
                    <a:p>
                      <a:pPr algn="r" rtl="1">
                        <a:lnSpc>
                          <a:spcPct val="115000"/>
                        </a:lnSpc>
                        <a:spcAft>
                          <a:spcPts val="0"/>
                        </a:spcAft>
                      </a:pPr>
                      <a:r>
                        <a:rPr lang="ar-SY" sz="1800" b="1" dirty="0">
                          <a:latin typeface="Calibri"/>
                          <a:ea typeface="Calibri"/>
                          <a:cs typeface="Arial"/>
                        </a:rPr>
                        <a:t>   - البيع الجزئي</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التصفية </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التحول</a:t>
                      </a:r>
                      <a:endParaRPr lang="en-US" sz="1800" dirty="0">
                        <a:latin typeface="Calibri"/>
                        <a:ea typeface="Calibri"/>
                        <a:cs typeface="Arial"/>
                      </a:endParaRPr>
                    </a:p>
                    <a:p>
                      <a:pPr algn="r" rtl="1">
                        <a:lnSpc>
                          <a:spcPct val="115000"/>
                        </a:lnSpc>
                        <a:spcAft>
                          <a:spcPts val="0"/>
                        </a:spcAft>
                      </a:pPr>
                      <a:r>
                        <a:rPr lang="ar-SY" sz="1800" b="1" dirty="0">
                          <a:latin typeface="Calibri"/>
                          <a:ea typeface="Calibri"/>
                          <a:cs typeface="Arial"/>
                        </a:rPr>
                        <a:t>   - التنويع غير المترابط</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ar-SY" sz="1800" b="1" dirty="0">
                          <a:latin typeface="Calibri"/>
                          <a:ea typeface="Calibri"/>
                          <a:cs typeface="Arial"/>
                        </a:rPr>
                        <a:t>معدل نمو </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السوق</a:t>
                      </a:r>
                      <a:endParaRPr lang="en-US" sz="1800" dirty="0">
                        <a:latin typeface="Calibri"/>
                        <a:ea typeface="Calibri"/>
                        <a:cs typeface="Arial"/>
                      </a:endParaRPr>
                    </a:p>
                    <a:p>
                      <a:pPr marL="457200" algn="r" rtl="1">
                        <a:lnSpc>
                          <a:spcPct val="115000"/>
                        </a:lnSpc>
                        <a:spcAft>
                          <a:spcPts val="0"/>
                        </a:spcAft>
                      </a:pPr>
                      <a:r>
                        <a:rPr lang="ar-SY" sz="1800" b="1" dirty="0">
                          <a:latin typeface="Calibri"/>
                          <a:ea typeface="Calibri"/>
                          <a:cs typeface="Arial"/>
                        </a:rPr>
                        <a:t>منخفض</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9921">
                <a:tc>
                  <a:txBody>
                    <a:bodyPr/>
                    <a:lstStyle/>
                    <a:p>
                      <a:pPr marL="457200" algn="r" rtl="1">
                        <a:lnSpc>
                          <a:spcPct val="115000"/>
                        </a:lnSpc>
                        <a:spcAft>
                          <a:spcPts val="0"/>
                        </a:spcAft>
                      </a:pPr>
                      <a:r>
                        <a:rPr lang="ar-SY" sz="1600" b="1" dirty="0">
                          <a:latin typeface="Calibri"/>
                          <a:ea typeface="Calibri"/>
                          <a:cs typeface="Arial"/>
                        </a:rPr>
                        <a:t>قوي                    الموقف التنافسي</a:t>
                      </a:r>
                      <a:endParaRPr lang="en-US" sz="16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ar-SY" sz="1800" b="1" dirty="0">
                          <a:latin typeface="Calibri"/>
                          <a:ea typeface="Calibri"/>
                          <a:cs typeface="Arial"/>
                        </a:rPr>
                        <a:t>الموقف التنافسي                ضعيف </a:t>
                      </a:r>
                      <a:endParaRPr lang="en-US" sz="18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457200" algn="r" rtl="1">
                        <a:lnSpc>
                          <a:spcPct val="115000"/>
                        </a:lnSpc>
                        <a:spcAft>
                          <a:spcPts val="0"/>
                        </a:spcAft>
                      </a:pPr>
                      <a:endParaRPr lang="ar-SY" sz="700" dirty="0">
                        <a:latin typeface="Calibri"/>
                        <a:ea typeface="Calibri"/>
                        <a:cs typeface="Arial"/>
                      </a:endParaRPr>
                    </a:p>
                  </a:txBody>
                  <a:tcPr marL="31060" marR="310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Y" sz="4000" b="1" i="0" u="none" strike="noStrike" cap="none" normalizeH="0" baseline="0" dirty="0" smtClean="0">
                <a:ln>
                  <a:noFill/>
                </a:ln>
                <a:solidFill>
                  <a:srgbClr val="E36C0A"/>
                </a:solidFill>
                <a:effectLst/>
                <a:latin typeface="Calibri" pitchFamily="34" charset="0"/>
                <a:ea typeface="Calibri" pitchFamily="34" charset="0"/>
                <a:cs typeface="Arial" pitchFamily="34" charset="0"/>
              </a:rPr>
              <a:t>  مصفوفة الاستراتيجيات الكلية</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1497</TotalTime>
  <Words>5901</Words>
  <Application>Microsoft Office PowerPoint</Application>
  <PresentationFormat>عرض على الشاشة (3:4)‏</PresentationFormat>
  <Paragraphs>405</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ملتقى</vt:lpstr>
      <vt:lpstr>جامعة دمشق                                                  كلية الاقتصاد ماجستير إدارة الأعمال  السنة الأولى                الاستراتيجيات الكلية في نطاق السوق المحلي والأسواق العالمية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 </vt:lpstr>
      <vt:lpstr> </vt:lpstr>
      <vt:lpstr>الشريحة 17</vt:lpstr>
      <vt:lpstr>الشريحة 18</vt:lpstr>
      <vt:lpstr> </vt:lpstr>
      <vt:lpstr>الشريحة 20</vt:lpstr>
      <vt:lpstr> </vt:lpstr>
      <vt:lpstr> </vt:lpstr>
      <vt:lpstr>الشريحة 23</vt:lpstr>
      <vt:lpstr> </vt:lpstr>
      <vt:lpstr>الشريحة 25</vt:lpstr>
      <vt:lpstr>الشريحة 26</vt:lpstr>
      <vt:lpstr>الشريحة 27</vt:lpstr>
      <vt:lpstr>الشريحة 28</vt:lpstr>
      <vt:lpstr>الشريحة 29</vt:lpstr>
      <vt:lpstr>الشريحة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الاستراتيجيات التي يمكن إتباعها للدخول إلى الأسواق العالمية</dc:title>
  <dc:creator>Abd El Salam</dc:creator>
  <cp:lastModifiedBy>Abd El Salam</cp:lastModifiedBy>
  <cp:revision>150</cp:revision>
  <dcterms:created xsi:type="dcterms:W3CDTF">2010-02-10T14:51:08Z</dcterms:created>
  <dcterms:modified xsi:type="dcterms:W3CDTF">2010-02-15T12:55:50Z</dcterms:modified>
</cp:coreProperties>
</file>