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4">
  <p:sldMasterIdLst>
    <p:sldMasterId id="2147483660" r:id="rId1"/>
  </p:sldMasterIdLst>
  <p:sldIdLst>
    <p:sldId id="256" r:id="rId2"/>
    <p:sldId id="286" r:id="rId3"/>
    <p:sldId id="263" r:id="rId4"/>
    <p:sldId id="282" r:id="rId5"/>
    <p:sldId id="259" r:id="rId6"/>
    <p:sldId id="284" r:id="rId7"/>
    <p:sldId id="260" r:id="rId8"/>
    <p:sldId id="264" r:id="rId9"/>
    <p:sldId id="266" r:id="rId10"/>
    <p:sldId id="267" r:id="rId11"/>
    <p:sldId id="285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7" r:id="rId26"/>
    <p:sldId id="288" r:id="rId27"/>
    <p:sldId id="289" r:id="rId28"/>
    <p:sldId id="290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النمط الفات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1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0C975-680D-4DB3-BEA5-432E2AE29DDB}" type="datetimeFigureOut">
              <a:rPr lang="ar-SA" smtClean="0"/>
              <a:pPr/>
              <a:t>14/03/1431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3265-CA31-4E19-951D-326FE993B96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0C975-680D-4DB3-BEA5-432E2AE29DDB}" type="datetimeFigureOut">
              <a:rPr lang="ar-SA" smtClean="0"/>
              <a:pPr/>
              <a:t>14/03/1431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3265-CA31-4E19-951D-326FE993B96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0C975-680D-4DB3-BEA5-432E2AE29DDB}" type="datetimeFigureOut">
              <a:rPr lang="ar-SA" smtClean="0"/>
              <a:pPr/>
              <a:t>14/03/1431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3265-CA31-4E19-951D-326FE993B96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0C975-680D-4DB3-BEA5-432E2AE29DDB}" type="datetimeFigureOut">
              <a:rPr lang="ar-SA" smtClean="0"/>
              <a:pPr/>
              <a:t>14/03/1431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3265-CA31-4E19-951D-326FE993B96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0C975-680D-4DB3-BEA5-432E2AE29DDB}" type="datetimeFigureOut">
              <a:rPr lang="ar-SA" smtClean="0"/>
              <a:pPr/>
              <a:t>14/03/1431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3265-CA31-4E19-951D-326FE993B96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0C975-680D-4DB3-BEA5-432E2AE29DDB}" type="datetimeFigureOut">
              <a:rPr lang="ar-SA" smtClean="0"/>
              <a:pPr/>
              <a:t>14/03/1431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3265-CA31-4E19-951D-326FE993B96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0C975-680D-4DB3-BEA5-432E2AE29DDB}" type="datetimeFigureOut">
              <a:rPr lang="ar-SA" smtClean="0"/>
              <a:pPr/>
              <a:t>14/03/1431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3265-CA31-4E19-951D-326FE993B96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0C975-680D-4DB3-BEA5-432E2AE29DDB}" type="datetimeFigureOut">
              <a:rPr lang="ar-SA" smtClean="0"/>
              <a:pPr/>
              <a:t>14/03/1431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3265-CA31-4E19-951D-326FE993B96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0C975-680D-4DB3-BEA5-432E2AE29DDB}" type="datetimeFigureOut">
              <a:rPr lang="ar-SA" smtClean="0"/>
              <a:pPr/>
              <a:t>14/03/1431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3265-CA31-4E19-951D-326FE993B96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0C975-680D-4DB3-BEA5-432E2AE29DDB}" type="datetimeFigureOut">
              <a:rPr lang="ar-SA" smtClean="0"/>
              <a:pPr/>
              <a:t>14/03/1431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3265-CA31-4E19-951D-326FE993B96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0C975-680D-4DB3-BEA5-432E2AE29DDB}" type="datetimeFigureOut">
              <a:rPr lang="ar-SA" smtClean="0"/>
              <a:pPr/>
              <a:t>14/03/1431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3265-CA31-4E19-951D-326FE993B96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50C975-680D-4DB3-BEA5-432E2AE29DDB}" type="datetimeFigureOut">
              <a:rPr lang="ar-SA" smtClean="0"/>
              <a:pPr/>
              <a:t>14/03/1431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EAC3265-CA31-4E19-951D-326FE993B96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r"/>
  </p:transition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ar-SY" sz="5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الاستراتيجيات الوظيفية</a:t>
            </a:r>
            <a:br>
              <a:rPr lang="ar-SY" sz="5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 Strategies</a:t>
            </a:r>
            <a:endParaRPr lang="ar-SA" sz="5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85852" y="3500438"/>
            <a:ext cx="7406640" cy="2538418"/>
          </a:xfrm>
        </p:spPr>
        <p:txBody>
          <a:bodyPr>
            <a:normAutofit/>
          </a:bodyPr>
          <a:lstStyle/>
          <a:p>
            <a:pPr algn="r"/>
            <a:r>
              <a:rPr lang="ar-SY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بإشراف الدكتور : مجد صقور</a:t>
            </a:r>
          </a:p>
          <a:p>
            <a:pPr algn="ctr"/>
            <a:endParaRPr lang="ar-SY" sz="2800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ar-SY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إعداد</a:t>
            </a:r>
          </a:p>
          <a:p>
            <a:pPr algn="r"/>
            <a:r>
              <a:rPr lang="ar-SY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الطالب : اسماعيل صفر</a:t>
            </a:r>
          </a:p>
          <a:p>
            <a:pPr algn="r"/>
            <a:r>
              <a:rPr lang="ar-SY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الطالب : فاروق ابوجديع </a:t>
            </a:r>
          </a:p>
          <a:p>
            <a:pPr algn="r"/>
            <a:endParaRPr lang="ar-SA" sz="28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ar-SY" sz="2800" dirty="0" smtClean="0">
                <a:solidFill>
                  <a:prstClr val="black"/>
                </a:solidFill>
              </a:rPr>
              <a:t>6) إدارة رأس المال العامل </a:t>
            </a:r>
            <a:r>
              <a:rPr lang="en-US" sz="2800" dirty="0" smtClean="0">
                <a:solidFill>
                  <a:prstClr val="black"/>
                </a:solidFill>
              </a:rPr>
              <a:t>Working Capital Management</a:t>
            </a:r>
          </a:p>
          <a:p>
            <a:pPr>
              <a:buNone/>
            </a:pPr>
            <a:r>
              <a:rPr lang="ar-SY" sz="3600" dirty="0" smtClean="0"/>
              <a:t> </a:t>
            </a:r>
            <a:r>
              <a:rPr lang="ar-SY" sz="2400" dirty="0" smtClean="0"/>
              <a:t>إدارة النقدية من خلال سياسات الاقتراض والاستثمار قصير الأجل , إدارة الائتمان </a:t>
            </a:r>
          </a:p>
          <a:p>
            <a:pPr>
              <a:buNone/>
            </a:pPr>
            <a:r>
              <a:rPr lang="ar-SY" sz="2400" dirty="0" smtClean="0"/>
              <a:t>إدارة المخزون</a:t>
            </a:r>
          </a:p>
          <a:p>
            <a:pPr>
              <a:buNone/>
            </a:pPr>
            <a:r>
              <a:rPr lang="ar-SY" sz="2800" dirty="0" smtClean="0"/>
              <a:t>7) إدارة المخاطر</a:t>
            </a:r>
            <a:r>
              <a:rPr lang="en-US" sz="2800" dirty="0" smtClean="0"/>
              <a:t> Risk Management </a:t>
            </a:r>
          </a:p>
          <a:p>
            <a:pPr>
              <a:buNone/>
            </a:pPr>
            <a:r>
              <a:rPr lang="ar-SY" sz="2400" dirty="0" smtClean="0"/>
              <a:t>أدوات الشركة لإدارة المخاطر التي قد تتعرض لها (التضخم, تغيرات أسعار الفائدة أو الصرف...)</a:t>
            </a:r>
          </a:p>
          <a:p>
            <a:pPr>
              <a:buNone/>
            </a:pPr>
            <a:r>
              <a:rPr lang="ar-SY" sz="2400" dirty="0" smtClean="0"/>
              <a:t>استراتيجية الاستثمار من خلال المقايضة بين الأصول الثابتة والمتداولة , الأصول طويلة الأجل وقصيرة الأجل.</a:t>
            </a:r>
          </a:p>
          <a:p>
            <a:pPr>
              <a:buNone/>
            </a:pPr>
            <a:endParaRPr lang="ar-SY" sz="2000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785794"/>
          </a:xfrm>
        </p:spPr>
        <p:txBody>
          <a:bodyPr>
            <a:normAutofit fontScale="90000"/>
          </a:bodyPr>
          <a:lstStyle/>
          <a:p>
            <a:pPr algn="r"/>
            <a:r>
              <a:rPr lang="ar-SY" i="1" dirty="0" smtClean="0">
                <a:solidFill>
                  <a:schemeClr val="accent1">
                    <a:lumMod val="50000"/>
                  </a:schemeClr>
                </a:solidFill>
              </a:rPr>
              <a:t>مؤشرات الأداء </a:t>
            </a:r>
            <a:r>
              <a:rPr lang="ar-SY" sz="4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ar-SY" sz="4800" i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5268931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مؤشرات سوق المال</a:t>
            </a:r>
          </a:p>
          <a:p>
            <a:pPr marL="457200" indent="-457200">
              <a:buNone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مقاييس تعكس تقييم سوق رأس المال للأداء الاقتصادي للشركة</a:t>
            </a:r>
          </a:p>
          <a:p>
            <a:pPr marL="457200" indent="-457200">
              <a:buNone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مؤشر الأرباح الموزعة , مؤشر قيمة السوق/القيمة الدفترية</a:t>
            </a:r>
          </a:p>
          <a:p>
            <a:pPr marL="457200" indent="-457200">
              <a:buNone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القيمة الدفترية للسهم (حقوق الملكية / عدد الأسهم) </a:t>
            </a:r>
          </a:p>
          <a:p>
            <a:pPr marL="457200" indent="-457200">
              <a:buNone/>
            </a:pPr>
            <a:r>
              <a:rPr lang="ar-SY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العائد على السهم (القيمة الاسمية / القيمة السوقية  * نسبة التوزيع) </a:t>
            </a:r>
          </a:p>
          <a:p>
            <a:pPr>
              <a:buNone/>
            </a:pPr>
            <a:r>
              <a:rPr lang="ar-SY" sz="2800" dirty="0" smtClean="0"/>
              <a:t>2) مقاييس الربحية (مقدرة الشركة على تحقيق الربح)</a:t>
            </a:r>
          </a:p>
          <a:p>
            <a:pPr>
              <a:buNone/>
            </a:pPr>
            <a:r>
              <a:rPr lang="ar-SY" sz="2800" dirty="0" smtClean="0"/>
              <a:t>العائد على الأصول (صافي الربح / الأصول  *100)</a:t>
            </a:r>
          </a:p>
          <a:p>
            <a:pPr>
              <a:buNone/>
            </a:pPr>
            <a:r>
              <a:rPr lang="ar-SY" sz="2800" dirty="0" smtClean="0"/>
              <a:t>العائد على حقوق الملكية </a:t>
            </a:r>
          </a:p>
          <a:p>
            <a:pPr>
              <a:buNone/>
            </a:pPr>
            <a:endParaRPr lang="ar-SY" sz="2400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1429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ar-SY" sz="2800" dirty="0" smtClean="0"/>
          </a:p>
          <a:p>
            <a:pPr>
              <a:buNone/>
            </a:pPr>
            <a:r>
              <a:rPr lang="ar-SY" sz="2800" dirty="0" smtClean="0"/>
              <a:t>3) مقاييس الخطر:</a:t>
            </a:r>
          </a:p>
          <a:p>
            <a:pPr>
              <a:buNone/>
            </a:pPr>
            <a:r>
              <a:rPr lang="ar-SA" sz="2800" dirty="0" smtClean="0"/>
              <a:t>نسب الرفع المالي:</a:t>
            </a:r>
            <a:r>
              <a:rPr lang="ar-SY" sz="2800" dirty="0" smtClean="0"/>
              <a:t> </a:t>
            </a:r>
            <a:r>
              <a:rPr lang="ar-SA" sz="2800" dirty="0" smtClean="0"/>
              <a:t>تقيس مجموعة نسب الرفع المالي مدى اعتماد المؤسسة على أموال الغير في تمويل احتياجاتها </a:t>
            </a:r>
            <a:r>
              <a:rPr lang="ar-SY" sz="2800" dirty="0" smtClean="0"/>
              <a:t> (الاقتراض / حقوق الملكية) </a:t>
            </a:r>
          </a:p>
          <a:p>
            <a:pPr>
              <a:buNone/>
            </a:pPr>
            <a:r>
              <a:rPr lang="ar-SY" sz="2800" dirty="0" smtClean="0"/>
              <a:t> </a:t>
            </a:r>
            <a:r>
              <a:rPr lang="ar-SA" sz="2800" dirty="0" smtClean="0"/>
              <a:t>وتتضمن هذه المجموعة نسبتين هما :</a:t>
            </a:r>
            <a:endParaRPr lang="en-US" sz="2800" dirty="0" smtClean="0"/>
          </a:p>
          <a:p>
            <a:pPr>
              <a:buNone/>
            </a:pPr>
            <a:r>
              <a:rPr lang="ar-SY" sz="2800" dirty="0" smtClean="0"/>
              <a:t> نسبة الاقتراض =إجمالي القروض / إجمالي الأصول</a:t>
            </a:r>
          </a:p>
          <a:p>
            <a:pPr>
              <a:buNone/>
            </a:pPr>
            <a:r>
              <a:rPr lang="ar-SY" sz="2800" dirty="0" smtClean="0"/>
              <a:t>معدل تغطية الفائدة = الربح قبل الضريبة / إجمالي الفوائد</a:t>
            </a:r>
          </a:p>
          <a:p>
            <a:pPr>
              <a:buNone/>
            </a:pPr>
            <a:r>
              <a:rPr lang="ar-SA" sz="2800" dirty="0" smtClean="0">
                <a:ea typeface="Times New Roman"/>
                <a:cs typeface="Times New Roman"/>
              </a:rPr>
              <a:t>تقيس هذه النسبة عدد المرات التي يمكن</a:t>
            </a:r>
            <a:r>
              <a:rPr lang="ar-SY" sz="2800" dirty="0" smtClean="0">
                <a:ea typeface="Times New Roman"/>
                <a:cs typeface="Times New Roman"/>
              </a:rPr>
              <a:t> </a:t>
            </a:r>
            <a:r>
              <a:rPr lang="ar-SA" sz="2800" dirty="0" smtClean="0">
                <a:ea typeface="Times New Roman"/>
                <a:cs typeface="Times New Roman"/>
              </a:rPr>
              <a:t>بها</a:t>
            </a:r>
            <a:r>
              <a:rPr lang="ar-SY" sz="2800" dirty="0" smtClean="0">
                <a:ea typeface="Times New Roman"/>
                <a:cs typeface="Times New Roman"/>
              </a:rPr>
              <a:t> </a:t>
            </a:r>
            <a:r>
              <a:rPr lang="ar-SA" sz="2800" dirty="0" smtClean="0">
                <a:ea typeface="Times New Roman"/>
                <a:cs typeface="Times New Roman"/>
              </a:rPr>
              <a:t>تغطية الفوائد المستحقة على القروض من الإيرادات المتحققة قبل الفائدة والضريبة </a:t>
            </a:r>
            <a:r>
              <a:rPr lang="ar-SY" sz="2800" dirty="0" smtClean="0"/>
              <a:t> </a:t>
            </a:r>
            <a:endParaRPr lang="ar-SA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939784"/>
          </a:xfrm>
        </p:spPr>
        <p:txBody>
          <a:bodyPr>
            <a:normAutofit/>
          </a:bodyPr>
          <a:lstStyle/>
          <a:p>
            <a:pPr algn="r"/>
            <a:r>
              <a:rPr lang="ar-SY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استراتيجية الموارد البشرية</a:t>
            </a:r>
            <a:endParaRPr lang="ar-SA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6000768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ar-SY" i="1" dirty="0" smtClean="0">
                <a:solidFill>
                  <a:prstClr val="black"/>
                </a:solidFill>
              </a:rPr>
              <a:t>المكونات والقرارات الاستراتيجية المرتبطة بها :</a:t>
            </a:r>
          </a:p>
          <a:p>
            <a:pPr marL="514350" lvl="0" indent="-514350">
              <a:buNone/>
            </a:pPr>
            <a:r>
              <a:rPr lang="ar-SY" sz="2800" dirty="0" smtClean="0">
                <a:solidFill>
                  <a:prstClr val="black"/>
                </a:solidFill>
              </a:rPr>
              <a:t>1) استراتيجية استقطاب وتكوين الموارد البشرية</a:t>
            </a:r>
          </a:p>
          <a:p>
            <a:pPr marL="514350" lvl="0" indent="-514350">
              <a:buNone/>
            </a:pPr>
            <a:r>
              <a:rPr lang="ar-SY" sz="2400" dirty="0" smtClean="0">
                <a:solidFill>
                  <a:prstClr val="black"/>
                </a:solidFill>
              </a:rPr>
              <a:t>استقطاب العناصر ذات الكفاءة بغرض استخدامهم في تطوير الأداء للشركة وهذا يرتبط مع تخطيط القوى العاملة وتقدير الاحتياجات منها</a:t>
            </a:r>
          </a:p>
          <a:p>
            <a:pPr marL="514350" lvl="0" indent="-514350">
              <a:buNone/>
            </a:pPr>
            <a:r>
              <a:rPr lang="ar-SY" sz="2800" dirty="0" smtClean="0">
                <a:solidFill>
                  <a:prstClr val="black"/>
                </a:solidFill>
              </a:rPr>
              <a:t>2) استراتيجية إدارة أداء الموارد البشرية</a:t>
            </a:r>
          </a:p>
          <a:p>
            <a:pPr marL="514350" lvl="0" indent="-514350">
              <a:buNone/>
            </a:pPr>
            <a:r>
              <a:rPr lang="ar-SY" sz="2400" dirty="0" smtClean="0">
                <a:solidFill>
                  <a:prstClr val="black"/>
                </a:solidFill>
              </a:rPr>
              <a:t>تهدف إلى صياغة استراتيجية من أجل التسيير الفعال للأفراد داخل المنظمة لتحقيق الأهداف</a:t>
            </a:r>
          </a:p>
          <a:p>
            <a:pPr marL="514350" lvl="0" indent="-514350">
              <a:buNone/>
            </a:pPr>
            <a:r>
              <a:rPr lang="ar-SY" sz="2800" dirty="0" smtClean="0">
                <a:solidFill>
                  <a:prstClr val="black"/>
                </a:solidFill>
              </a:rPr>
              <a:t>3) استراتيجية تدريب وتنمية الموارد البشرية</a:t>
            </a:r>
          </a:p>
          <a:p>
            <a:pPr marL="514350" lvl="0" indent="-514350">
              <a:buNone/>
            </a:pPr>
            <a:r>
              <a:rPr lang="ar-SY" sz="2400" dirty="0" smtClean="0">
                <a:solidFill>
                  <a:prstClr val="black"/>
                </a:solidFill>
              </a:rPr>
              <a:t>لرفع كفاءة ومعارف ومهارات العاملين وتوجيه اتجاهاتهم نحو أنشطة معينة</a:t>
            </a:r>
          </a:p>
          <a:p>
            <a:pPr marL="514350" lvl="0" indent="-514350">
              <a:buNone/>
            </a:pPr>
            <a:r>
              <a:rPr lang="ar-SY" sz="2800" dirty="0" smtClean="0">
                <a:solidFill>
                  <a:prstClr val="black"/>
                </a:solidFill>
              </a:rPr>
              <a:t>4) استراتيجية قياس وتقييم الأداء</a:t>
            </a:r>
          </a:p>
          <a:p>
            <a:pPr marL="514350" lvl="0" indent="-514350">
              <a:buNone/>
            </a:pPr>
            <a:r>
              <a:rPr lang="ar-SY" sz="2400" dirty="0" smtClean="0">
                <a:solidFill>
                  <a:prstClr val="black"/>
                </a:solidFill>
              </a:rPr>
              <a:t>لمعرفة التوافق بين الأداء الفعلي والمستهدف من حيث (الحجم, السرعة, الكمية, التكلفة....) وكذلك تقييم التناسق بين عناصر الأداء والمواصفات التي يتضمنها تصميم العمل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Y" dirty="0" smtClean="0"/>
              <a:t>5) استراتيجية الحوافز</a:t>
            </a:r>
          </a:p>
          <a:p>
            <a:pPr>
              <a:buNone/>
            </a:pPr>
            <a:r>
              <a:rPr lang="ar-SA" sz="2800" dirty="0" smtClean="0"/>
              <a:t>الترقية , المكافآت والتعويضات ,الاحترام من جانب الزملاء في العمل</a:t>
            </a:r>
          </a:p>
          <a:p>
            <a:pPr>
              <a:buNone/>
            </a:pPr>
            <a:endParaRPr lang="ar-SY" sz="2800" dirty="0" smtClean="0"/>
          </a:p>
          <a:p>
            <a:pPr>
              <a:buNone/>
            </a:pPr>
            <a:endParaRPr lang="ar-SY" sz="2800" dirty="0" smtClean="0"/>
          </a:p>
          <a:p>
            <a:pPr lvl="0">
              <a:buNone/>
            </a:pPr>
            <a:r>
              <a:rPr lang="ar-SY" sz="3600" i="1" dirty="0" smtClean="0">
                <a:solidFill>
                  <a:srgbClr val="0F6FC6">
                    <a:lumMod val="50000"/>
                  </a:srgbClr>
                </a:solidFill>
              </a:rPr>
              <a:t>مؤشرات الأداء </a:t>
            </a:r>
            <a:r>
              <a:rPr lang="ar-SY" sz="4000" i="1" dirty="0" smtClean="0">
                <a:solidFill>
                  <a:srgbClr val="0F6FC6">
                    <a:lumMod val="50000"/>
                  </a:srgbClr>
                </a:solidFill>
              </a:rPr>
              <a:t> </a:t>
            </a:r>
          </a:p>
          <a:p>
            <a:pPr>
              <a:buNone/>
            </a:pPr>
            <a:r>
              <a:rPr lang="ar-SY" sz="2800" dirty="0" smtClean="0"/>
              <a:t>الرضا الوظيفي </a:t>
            </a:r>
          </a:p>
          <a:p>
            <a:pPr>
              <a:buNone/>
            </a:pPr>
            <a:r>
              <a:rPr lang="ar-SY" sz="2800" dirty="0" smtClean="0"/>
              <a:t>معدل دوران العمل</a:t>
            </a:r>
          </a:p>
          <a:p>
            <a:pPr>
              <a:buNone/>
            </a:pPr>
            <a:r>
              <a:rPr lang="ar-SY" sz="2800" dirty="0" smtClean="0"/>
              <a:t>الأداء الوظيفي</a:t>
            </a:r>
          </a:p>
          <a:p>
            <a:pPr>
              <a:buNone/>
            </a:pPr>
            <a:r>
              <a:rPr lang="ar-SY" sz="2800" dirty="0" smtClean="0"/>
              <a:t>الظروف الصحية والأمان الوظيفي</a:t>
            </a:r>
          </a:p>
          <a:p>
            <a:pPr>
              <a:buNone/>
            </a:pPr>
            <a:r>
              <a:rPr lang="ar-SY" sz="2800" dirty="0" smtClean="0"/>
              <a:t>توقعات المسار الوظيفي </a:t>
            </a:r>
          </a:p>
          <a:p>
            <a:pPr>
              <a:buNone/>
            </a:pPr>
            <a:endParaRPr lang="ar-SY" sz="2800" dirty="0" smtClean="0"/>
          </a:p>
          <a:p>
            <a:pPr>
              <a:buNone/>
            </a:pPr>
            <a:endParaRPr lang="ar-SA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Y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استراتيجية البحث والتطوير</a:t>
            </a:r>
            <a:endParaRPr lang="ar-SA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ar-SY" i="1" dirty="0" smtClean="0">
                <a:solidFill>
                  <a:prstClr val="black"/>
                </a:solidFill>
              </a:rPr>
              <a:t>المكونات والقرارات الاستراتيجية المرتبطة بها :</a:t>
            </a:r>
          </a:p>
          <a:p>
            <a:pPr>
              <a:buNone/>
            </a:pPr>
            <a:r>
              <a:rPr lang="ar-SY" sz="2800" dirty="0" smtClean="0"/>
              <a:t>ابتكار المنتجات </a:t>
            </a:r>
          </a:p>
          <a:p>
            <a:pPr>
              <a:buNone/>
            </a:pPr>
            <a:r>
              <a:rPr lang="ar-SY" sz="2800" dirty="0" smtClean="0"/>
              <a:t>تحسين عمليات الإنتاج</a:t>
            </a:r>
          </a:p>
          <a:p>
            <a:pPr>
              <a:buNone/>
            </a:pPr>
            <a:r>
              <a:rPr lang="ar-SY" sz="2800" dirty="0" smtClean="0"/>
              <a:t>تقييم التكنولوجيا الجديدة</a:t>
            </a:r>
          </a:p>
          <a:p>
            <a:pPr>
              <a:buNone/>
            </a:pPr>
            <a:r>
              <a:rPr lang="ar-SY" sz="2800" dirty="0" smtClean="0"/>
              <a:t>توقيت إدخال التكنولوجيا الجديدة</a:t>
            </a:r>
          </a:p>
          <a:p>
            <a:pPr>
              <a:buNone/>
            </a:pPr>
            <a:r>
              <a:rPr lang="ar-IQ" sz="2800" dirty="0" smtClean="0"/>
              <a:t>الشركة أمام خيارين</a:t>
            </a:r>
            <a:r>
              <a:rPr lang="ar-SY" sz="2800" dirty="0" smtClean="0"/>
              <a:t> :إما أن تكون رائدة في مجال التكنولوجيا أو تابعة</a:t>
            </a:r>
          </a:p>
          <a:p>
            <a:pPr>
              <a:buNone/>
            </a:pPr>
            <a:endParaRPr lang="ar-SY" sz="2800" dirty="0" smtClean="0"/>
          </a:p>
          <a:p>
            <a:pPr>
              <a:buNone/>
            </a:pPr>
            <a:r>
              <a:rPr lang="ar-SY" sz="2800" dirty="0" smtClean="0"/>
              <a:t>شركة </a:t>
            </a:r>
            <a:r>
              <a:rPr lang="en-US" sz="2800" dirty="0" smtClean="0"/>
              <a:t>NIKE</a:t>
            </a:r>
            <a:r>
              <a:rPr lang="ar-SY" sz="2800" dirty="0" smtClean="0"/>
              <a:t> ننفق الكثير على البحوث والتطوير لتمييز أحذيتنا الرياضية عن الآخرين</a:t>
            </a:r>
            <a:r>
              <a:rPr lang="ar-IQ" sz="2800" dirty="0" smtClean="0"/>
              <a:t> </a:t>
            </a:r>
            <a:r>
              <a:rPr lang="ar-SY" sz="2800" dirty="0" smtClean="0"/>
              <a:t> </a:t>
            </a:r>
            <a:endParaRPr lang="ar-SA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Y" dirty="0" smtClean="0"/>
              <a:t>التحالفات الاستراتيجية التكنولوجية هي من الطرق التي تجمع قدرات البحوث والتطوير لدى الشركات</a:t>
            </a:r>
          </a:p>
          <a:p>
            <a:pPr>
              <a:buNone/>
            </a:pPr>
            <a:endParaRPr lang="ar-SY" dirty="0" smtClean="0"/>
          </a:p>
          <a:p>
            <a:pPr>
              <a:buNone/>
            </a:pPr>
            <a:r>
              <a:rPr lang="ar-SY" dirty="0" smtClean="0"/>
              <a:t>التحالف بين جنرال موتورز وتويوتا , اكتسبت جنرال موتورز فرصة تعلم المعرفة الإنتاجية الخاصة بشركة تويوتا (صناعة سيارات صغيرة ومتوسطة الحجم) مقابل مساعدة تويوتا لدخول السوق الأمريكية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ar-SY" i="1" dirty="0" smtClean="0">
              <a:solidFill>
                <a:srgbClr val="0F6FC6">
                  <a:lumMod val="50000"/>
                </a:srgbClr>
              </a:solidFill>
            </a:endParaRPr>
          </a:p>
          <a:p>
            <a:pPr lvl="0">
              <a:buNone/>
            </a:pPr>
            <a:r>
              <a:rPr lang="ar-SY" i="1" dirty="0" smtClean="0">
                <a:solidFill>
                  <a:srgbClr val="0F6FC6">
                    <a:lumMod val="50000"/>
                  </a:srgbClr>
                </a:solidFill>
              </a:rPr>
              <a:t> </a:t>
            </a:r>
            <a:r>
              <a:rPr lang="ar-SY" sz="3600" i="1" dirty="0" smtClean="0">
                <a:solidFill>
                  <a:srgbClr val="0F6FC6">
                    <a:lumMod val="50000"/>
                  </a:srgbClr>
                </a:solidFill>
              </a:rPr>
              <a:t>مؤشرات الأداء  </a:t>
            </a:r>
          </a:p>
          <a:p>
            <a:pPr marL="596646" lvl="0" indent="-514350">
              <a:buFont typeface="+mj-lt"/>
              <a:buAutoNum type="arabicParenR"/>
            </a:pPr>
            <a:r>
              <a:rPr lang="ar-SY" sz="2800" dirty="0" smtClean="0"/>
              <a:t>إنتاجية البحوث والتطوير</a:t>
            </a:r>
          </a:p>
          <a:p>
            <a:pPr marL="596646" lvl="0" indent="-514350">
              <a:buFont typeface="+mj-lt"/>
              <a:buAutoNum type="arabicParenR"/>
            </a:pPr>
            <a:r>
              <a:rPr lang="ar-SY" sz="2800" dirty="0" smtClean="0"/>
              <a:t>معدل العائد على الاستثمار في البحوث والتطوير</a:t>
            </a:r>
          </a:p>
          <a:p>
            <a:pPr marL="596646" lvl="0" indent="-514350">
              <a:buFont typeface="+mj-lt"/>
              <a:buAutoNum type="arabicParenR"/>
            </a:pPr>
            <a:r>
              <a:rPr lang="ar-SY" sz="2800" dirty="0" smtClean="0"/>
              <a:t>معدل تقديم منتج جديد </a:t>
            </a:r>
          </a:p>
          <a:p>
            <a:pPr marL="596646" lvl="0" indent="-514350">
              <a:buFont typeface="+mj-lt"/>
              <a:buAutoNum type="arabicParenR"/>
            </a:pPr>
            <a:r>
              <a:rPr lang="ar-SY" sz="2800" dirty="0" smtClean="0"/>
              <a:t>مستوى التفوق التكنولوجي</a:t>
            </a:r>
          </a:p>
          <a:p>
            <a:pPr marL="596646" lvl="0" indent="-514350">
              <a:buFont typeface="+mj-lt"/>
              <a:buAutoNum type="arabicParenR"/>
            </a:pPr>
            <a:r>
              <a:rPr lang="ar-SY" sz="2800" dirty="0" smtClean="0"/>
              <a:t>زمن تدريب الأفراد على تكنولوجيا جديدة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ar-SY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استراتيجية الشراء</a:t>
            </a:r>
            <a:endParaRPr lang="ar-SA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57232"/>
            <a:ext cx="8686800" cy="5786478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ar-SY" sz="2800" i="1" dirty="0" smtClean="0">
                <a:solidFill>
                  <a:prstClr val="black"/>
                </a:solidFill>
              </a:rPr>
              <a:t>المكونات والقرارات الاستراتيجية المرتبطة بها :</a:t>
            </a:r>
          </a:p>
          <a:p>
            <a:pPr marL="457200" indent="-457200">
              <a:buAutoNum type="arabicParenR"/>
            </a:pPr>
            <a:r>
              <a:rPr lang="ar-SY" sz="2800" dirty="0" smtClean="0"/>
              <a:t>الاستخبار الخاص بالشراء</a:t>
            </a:r>
          </a:p>
          <a:p>
            <a:pPr marL="457200" indent="-457200">
              <a:buNone/>
            </a:pPr>
            <a:r>
              <a:rPr lang="ar-SY" sz="2800" dirty="0" smtClean="0"/>
              <a:t>تحديد المصادر البديلة , الأداء العام والموقف التنافسي لكبار الموردين , التغيرات التكنولوجية التي قد تؤثر على الشراء , أنماط التوزيع </a:t>
            </a:r>
          </a:p>
          <a:p>
            <a:pPr marL="457200" indent="-457200">
              <a:buNone/>
            </a:pPr>
            <a:r>
              <a:rPr lang="ar-SY" sz="2800" dirty="0" smtClean="0"/>
              <a:t>2)  إدارة العلاقة مع الموردين </a:t>
            </a:r>
          </a:p>
          <a:p>
            <a:pPr marL="457200" indent="-457200">
              <a:buNone/>
            </a:pPr>
            <a:r>
              <a:rPr lang="ar-SY" sz="2800" dirty="0" smtClean="0"/>
              <a:t> اختيار وتنمية وتحفيز الموردين  ممن لديهم الاستعداد لتقديم الجودة المطلوبة والأسعار التنافسية</a:t>
            </a:r>
          </a:p>
          <a:p>
            <a:pPr marL="457200" indent="-457200">
              <a:buNone/>
            </a:pPr>
            <a:r>
              <a:rPr lang="ar-SY" sz="2800" dirty="0" smtClean="0"/>
              <a:t>حصر المصادر المحتملة </a:t>
            </a:r>
          </a:p>
          <a:p>
            <a:pPr marL="457200" indent="-457200">
              <a:buNone/>
            </a:pPr>
            <a:r>
              <a:rPr lang="ar-SY" sz="2800" dirty="0" smtClean="0"/>
              <a:t>الاستعلام عن المؤهلات والمزايا النسبية للمصادر المحتملة </a:t>
            </a:r>
          </a:p>
          <a:p>
            <a:pPr marL="457200" indent="-457200">
              <a:buNone/>
            </a:pPr>
            <a:r>
              <a:rPr lang="ar-SY" sz="2800" dirty="0" smtClean="0"/>
              <a:t>التفاوض والاختيار</a:t>
            </a:r>
          </a:p>
          <a:p>
            <a:pPr marL="457200" indent="-457200">
              <a:buNone/>
            </a:pPr>
            <a:r>
              <a:rPr lang="ar-SY" sz="2800" dirty="0" smtClean="0"/>
              <a:t>الاحتفاظ بعلاقة جيدة مع الموردين</a:t>
            </a:r>
            <a:endParaRPr lang="ar-SA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Y" sz="2800" dirty="0" smtClean="0"/>
              <a:t>قرارات أخرى تلعب فيها وظيفة الشراء دوراً هاماً :</a:t>
            </a:r>
          </a:p>
          <a:p>
            <a:pPr>
              <a:buNone/>
            </a:pPr>
            <a:r>
              <a:rPr lang="ar-SY" sz="2800" dirty="0" smtClean="0"/>
              <a:t>التعاقد الداخلي لمكونات سلعة تامة الصنع : مثل قيام جنرال موتورز في مصر بتزويد فروع الشركة الأم ببعض مكونات إنتاج السيارة</a:t>
            </a:r>
          </a:p>
          <a:p>
            <a:pPr>
              <a:buNone/>
            </a:pPr>
            <a:r>
              <a:rPr lang="ar-SY" sz="2800" dirty="0" smtClean="0"/>
              <a:t>اعتماد مبدأ التكامل الخلفي </a:t>
            </a:r>
          </a:p>
          <a:p>
            <a:pPr>
              <a:buNone/>
            </a:pPr>
            <a:r>
              <a:rPr lang="ar-SY" sz="2800" dirty="0" smtClean="0"/>
              <a:t>3) إدارة الجودة للبضاعة المشتراة</a:t>
            </a:r>
          </a:p>
          <a:p>
            <a:pPr>
              <a:buNone/>
            </a:pPr>
            <a:r>
              <a:rPr lang="ar-SY" sz="2800" dirty="0" smtClean="0"/>
              <a:t>تحديد مواصفات الجودة الملائمة للبضاعة المشتراة (الأداء – الخصائص – درجة الوثوق – المطابقة – الخدمة ) </a:t>
            </a:r>
          </a:p>
          <a:p>
            <a:pPr>
              <a:buNone/>
            </a:pPr>
            <a:r>
              <a:rPr lang="ar-SY" sz="2800" dirty="0" smtClean="0"/>
              <a:t>فحص المواد المشتراة للتأكد من مطابقتها مع المواصفات المحددة </a:t>
            </a:r>
          </a:p>
          <a:p>
            <a:pPr>
              <a:buNone/>
            </a:pPr>
            <a:r>
              <a:rPr lang="ar-SY" sz="2800" dirty="0" smtClean="0"/>
              <a:t>عملية رقابة الجودة لدى مصانع المورد</a:t>
            </a:r>
          </a:p>
          <a:p>
            <a:pPr marL="457200" indent="-457200">
              <a:buNone/>
            </a:pPr>
            <a:r>
              <a:rPr lang="ar-SY" sz="2800" dirty="0" smtClean="0"/>
              <a:t>4) إدارة المواد للبضاعة المشتراة </a:t>
            </a:r>
          </a:p>
          <a:p>
            <a:pPr>
              <a:buNone/>
            </a:pPr>
            <a:r>
              <a:rPr lang="ar-SY" sz="2800" dirty="0" smtClean="0"/>
              <a:t>التخطيط والرقابة على المواد , المناولة , رقابة المخازن , تحرك المواد داخل المصنع والتخلص من الفائض </a:t>
            </a:r>
          </a:p>
          <a:p>
            <a:pPr>
              <a:buNone/>
            </a:pPr>
            <a:endParaRPr lang="ar-SA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Y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الاستراتيجيات الوظيفية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ar-SY" dirty="0" smtClean="0"/>
              <a:t>سوف نستعرض في هذا الفصل الاستراتيجيات المختلفة التي تتخذها الشركات على المستوى الوظيفي لرفع كفاءتها  ولتطوير قدرات مميزة تزودها بالتميز في الأداء عن المنافسين 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Y" sz="2800" dirty="0" smtClean="0"/>
              <a:t>5) تحليل القيمة , تحليل السعر/ التكلفة</a:t>
            </a:r>
          </a:p>
          <a:p>
            <a:pPr>
              <a:buNone/>
            </a:pPr>
            <a:r>
              <a:rPr lang="ar-SY" sz="2800" dirty="0" smtClean="0"/>
              <a:t>تحليل القيمة هو جهد منظم موجه نحو تحليل المتطلبات الوظيفية لمنتج بغرض تحقيق الوظائف الأساسية وبتكلفة كلية أقل ومنسقة مع الأداء المطلوب , درجة الوثوق والجودة</a:t>
            </a:r>
          </a:p>
          <a:p>
            <a:pPr>
              <a:buNone/>
            </a:pPr>
            <a:r>
              <a:rPr lang="ar-SY" sz="2800" dirty="0" smtClean="0"/>
              <a:t>جوهر تحليل القيمة هو المقايضة بين السعر, الجودة , المقدرة على التصنيع , التكلفة</a:t>
            </a:r>
          </a:p>
          <a:p>
            <a:pPr lvl="0">
              <a:buNone/>
            </a:pPr>
            <a:r>
              <a:rPr lang="ar-SY" sz="3600" i="1" dirty="0" smtClean="0">
                <a:solidFill>
                  <a:srgbClr val="0F6F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مؤشرات الأداء  </a:t>
            </a:r>
          </a:p>
          <a:p>
            <a:pPr>
              <a:buNone/>
            </a:pPr>
            <a:endParaRPr lang="ar-SY" sz="2800" dirty="0" smtClean="0"/>
          </a:p>
          <a:p>
            <a:pPr marL="457200" indent="-457200">
              <a:buAutoNum type="arabicParenR"/>
            </a:pPr>
            <a:r>
              <a:rPr lang="ar-SY" sz="2800" dirty="0" smtClean="0"/>
              <a:t>مؤشرات أداء التكلفة : </a:t>
            </a:r>
          </a:p>
          <a:p>
            <a:pPr marL="457200" indent="-457200">
              <a:buNone/>
            </a:pPr>
            <a:r>
              <a:rPr lang="ar-SY" sz="2800" dirty="0" smtClean="0"/>
              <a:t>تكاليف البضاعة المشتراة بالمقارنة مع التكاليف المعيارية </a:t>
            </a:r>
          </a:p>
          <a:p>
            <a:pPr marL="457200" indent="-457200">
              <a:buNone/>
            </a:pPr>
            <a:r>
              <a:rPr lang="ar-SY" sz="2800" dirty="0" smtClean="0"/>
              <a:t>القيمة المضافة الإجمالية للبضاعة المشتراة كنسبة من التكلفة الكلية</a:t>
            </a:r>
          </a:p>
          <a:p>
            <a:pPr marL="457200" indent="-457200">
              <a:buNone/>
            </a:pPr>
            <a:r>
              <a:rPr lang="ar-SY" sz="2800" dirty="0" smtClean="0"/>
              <a:t>معدل دوران المخزون</a:t>
            </a:r>
          </a:p>
          <a:p>
            <a:pPr marL="457200" indent="-457200">
              <a:buNone/>
            </a:pPr>
            <a:endParaRPr lang="ar-SY" sz="2800" dirty="0" smtClean="0"/>
          </a:p>
          <a:p>
            <a:pPr marL="457200" indent="-457200">
              <a:buNone/>
            </a:pPr>
            <a:endParaRPr lang="ar-SY" sz="2800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Y" sz="2800" dirty="0" smtClean="0"/>
              <a:t>2) مؤشرات أداء الخدمة</a:t>
            </a:r>
          </a:p>
          <a:p>
            <a:pPr>
              <a:buNone/>
            </a:pPr>
            <a:r>
              <a:rPr lang="ar-SY" sz="2800" dirty="0" smtClean="0"/>
              <a:t>نسبة الأوامر المرسلة في الوقت المحدد</a:t>
            </a:r>
          </a:p>
          <a:p>
            <a:pPr>
              <a:buNone/>
            </a:pPr>
            <a:r>
              <a:rPr lang="ar-SY" sz="2800" dirty="0" smtClean="0"/>
              <a:t>متوسط التأخير في الأوامر</a:t>
            </a:r>
          </a:p>
          <a:p>
            <a:pPr>
              <a:buNone/>
            </a:pPr>
            <a:endParaRPr lang="ar-SY" sz="2800" dirty="0" smtClean="0"/>
          </a:p>
          <a:p>
            <a:pPr>
              <a:buNone/>
            </a:pPr>
            <a:r>
              <a:rPr lang="ar-SY" sz="2800" dirty="0" smtClean="0"/>
              <a:t>3) مؤشرات أداء الجودة </a:t>
            </a:r>
          </a:p>
          <a:p>
            <a:pPr>
              <a:buNone/>
            </a:pPr>
            <a:r>
              <a:rPr lang="ar-SY" sz="2800" dirty="0" smtClean="0"/>
              <a:t>نسبة الأوامر المطابقة للمواصفات المطلوبة</a:t>
            </a:r>
          </a:p>
          <a:p>
            <a:pPr>
              <a:buNone/>
            </a:pPr>
            <a:r>
              <a:rPr lang="ar-SY" sz="2800" dirty="0" smtClean="0"/>
              <a:t>درجة الوثوق بالبضاعة المشتراة </a:t>
            </a:r>
          </a:p>
          <a:p>
            <a:pPr>
              <a:buNone/>
            </a:pPr>
            <a:r>
              <a:rPr lang="ar-SY" sz="2800" dirty="0" smtClean="0"/>
              <a:t>جودة البائع</a:t>
            </a:r>
            <a:endParaRPr lang="ar-SA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Y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استراتيجية التصنيع</a:t>
            </a:r>
            <a:endParaRPr lang="ar-SA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ar-SY" i="1" dirty="0" smtClean="0">
                <a:solidFill>
                  <a:prstClr val="black"/>
                </a:solidFill>
              </a:rPr>
              <a:t>المكونات والقرارات الاستراتيجية المرتبطة بها :</a:t>
            </a:r>
          </a:p>
          <a:p>
            <a:pPr marL="457200" indent="-457200">
              <a:buNone/>
            </a:pPr>
            <a:r>
              <a:rPr lang="ar-SY" sz="2800" dirty="0" smtClean="0"/>
              <a:t>1) الاستخبار الخاص بالتصنيع</a:t>
            </a:r>
          </a:p>
          <a:p>
            <a:pPr marL="457200" indent="-457200">
              <a:buNone/>
            </a:pPr>
            <a:r>
              <a:rPr lang="ar-SY" sz="2400" dirty="0" smtClean="0"/>
              <a:t> دراسة العوامل المؤثرة في التصنيع : التطورات التكنولوجية , مواد خام جديدة أو مكونات , ممارسات الاستثمارات الرأسمالية والتشريعات البيئية </a:t>
            </a:r>
          </a:p>
          <a:p>
            <a:pPr marL="457200" indent="-457200">
              <a:buNone/>
            </a:pPr>
            <a:r>
              <a:rPr lang="ar-SY" sz="2800" dirty="0" smtClean="0"/>
              <a:t>2) التسهيلات </a:t>
            </a:r>
          </a:p>
          <a:p>
            <a:pPr marL="457200" indent="-457200">
              <a:buNone/>
            </a:pPr>
            <a:r>
              <a:rPr lang="ar-SY" sz="2400" dirty="0" smtClean="0"/>
              <a:t>عدد المصانع وأماكنها ومواقعها ومدى تخصص التسهيلات </a:t>
            </a:r>
          </a:p>
          <a:p>
            <a:pPr marL="457200" indent="-457200">
              <a:buNone/>
            </a:pPr>
            <a:r>
              <a:rPr lang="ar-SY" sz="2800" dirty="0" smtClean="0"/>
              <a:t>3) الطاقة </a:t>
            </a:r>
          </a:p>
          <a:p>
            <a:pPr marL="457200" indent="-457200">
              <a:buNone/>
            </a:pPr>
            <a:r>
              <a:rPr lang="ar-SY" sz="2400" dirty="0" smtClean="0"/>
              <a:t>تتحدد الطاقة بواسطة : معدات المصنع والموارد البشرية المتاحة , الفائض في استخدام الطاقة فيما يتعلق بالطلب , القدرة  على التعامل مع تغيرات الطلب</a:t>
            </a:r>
          </a:p>
          <a:p>
            <a:pPr marL="457200" indent="-457200">
              <a:buNone/>
            </a:pPr>
            <a:r>
              <a:rPr lang="ar-SY" sz="2800" dirty="0" smtClean="0"/>
              <a:t>4) التكامل الرأسي  </a:t>
            </a:r>
            <a:endParaRPr lang="ar-SA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8172480" cy="142876"/>
          </a:xfrm>
        </p:spPr>
        <p:txBody>
          <a:bodyPr anchor="t">
            <a:normAutofit fontScale="90000"/>
          </a:bodyPr>
          <a:lstStyle/>
          <a:p>
            <a:pPr algn="r"/>
            <a:endParaRPr lang="ar-SA" sz="2400" dirty="0"/>
          </a:p>
        </p:txBody>
      </p:sp>
      <p:sp>
        <p:nvSpPr>
          <p:cNvPr id="8" name="عنوان فرعي 7"/>
          <p:cNvSpPr>
            <a:spLocks noGrp="1"/>
          </p:cNvSpPr>
          <p:nvPr>
            <p:ph type="subTitle" idx="1"/>
          </p:nvPr>
        </p:nvSpPr>
        <p:spPr>
          <a:xfrm>
            <a:off x="214282" y="428604"/>
            <a:ext cx="8786874" cy="6429396"/>
          </a:xfrm>
        </p:spPr>
        <p:txBody>
          <a:bodyPr>
            <a:noAutofit/>
          </a:bodyPr>
          <a:lstStyle/>
          <a:p>
            <a:pPr algn="r"/>
            <a:r>
              <a:rPr lang="ar-SY" sz="2800" dirty="0" smtClean="0">
                <a:solidFill>
                  <a:schemeClr val="tx1"/>
                </a:solidFill>
              </a:rPr>
              <a:t/>
            </a:r>
            <a:br>
              <a:rPr lang="ar-SY" sz="2800" dirty="0" smtClean="0">
                <a:solidFill>
                  <a:schemeClr val="tx1"/>
                </a:solidFill>
              </a:rPr>
            </a:br>
            <a:r>
              <a:rPr lang="ar-SY" sz="2800" dirty="0" smtClean="0">
                <a:solidFill>
                  <a:schemeClr val="tx1"/>
                </a:solidFill>
              </a:rPr>
              <a:t>5)  تكنولوجيا العملية </a:t>
            </a:r>
            <a:br>
              <a:rPr lang="ar-SY" sz="2800" dirty="0" smtClean="0">
                <a:solidFill>
                  <a:schemeClr val="tx1"/>
                </a:solidFill>
              </a:rPr>
            </a:br>
            <a:r>
              <a:rPr lang="ar-SY" sz="2800" dirty="0" smtClean="0">
                <a:solidFill>
                  <a:schemeClr val="tx1"/>
                </a:solidFill>
              </a:rPr>
              <a:t>    درجة التخصص التكنولوجي , مهارات العمالة المطلوبة , معدل تقديم منتج جديد</a:t>
            </a:r>
            <a:br>
              <a:rPr lang="ar-SY" sz="2800" dirty="0" smtClean="0">
                <a:solidFill>
                  <a:schemeClr val="tx1"/>
                </a:solidFill>
              </a:rPr>
            </a:br>
            <a:r>
              <a:rPr lang="ar-SY" sz="2800" dirty="0" smtClean="0">
                <a:solidFill>
                  <a:schemeClr val="tx1"/>
                </a:solidFill>
              </a:rPr>
              <a:t>6) إدارة الجودة </a:t>
            </a:r>
            <a:br>
              <a:rPr lang="ar-SY" sz="2800" dirty="0" smtClean="0">
                <a:solidFill>
                  <a:schemeClr val="tx1"/>
                </a:solidFill>
              </a:rPr>
            </a:br>
            <a:r>
              <a:rPr lang="ar-SY" sz="2800" dirty="0" smtClean="0">
                <a:solidFill>
                  <a:schemeClr val="tx1"/>
                </a:solidFill>
              </a:rPr>
              <a:t>    الأداء , الخصائص , درجة الوثوق , المطابقة , الخدمة المقدمة , الجودة</a:t>
            </a:r>
            <a:br>
              <a:rPr lang="ar-SY" sz="2800" dirty="0" smtClean="0">
                <a:solidFill>
                  <a:schemeClr val="tx1"/>
                </a:solidFill>
              </a:rPr>
            </a:br>
            <a:r>
              <a:rPr lang="ar-SY" sz="2800" dirty="0" smtClean="0">
                <a:solidFill>
                  <a:schemeClr val="tx1"/>
                </a:solidFill>
              </a:rPr>
              <a:t>7) إدارة العلاقات مع الموردين </a:t>
            </a:r>
            <a:br>
              <a:rPr lang="ar-SY" sz="2800" dirty="0" smtClean="0">
                <a:solidFill>
                  <a:schemeClr val="tx1"/>
                </a:solidFill>
              </a:rPr>
            </a:br>
            <a:r>
              <a:rPr lang="ar-SY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Y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Y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مؤشرات الأداء</a:t>
            </a:r>
          </a:p>
          <a:p>
            <a:pPr algn="r"/>
            <a:r>
              <a:rPr lang="ar-SY" sz="2800" i="1" dirty="0" smtClean="0">
                <a:solidFill>
                  <a:schemeClr val="tx1"/>
                </a:solidFill>
              </a:rPr>
              <a:t/>
            </a:r>
            <a:br>
              <a:rPr lang="ar-SY" sz="2800" i="1" dirty="0" smtClean="0">
                <a:solidFill>
                  <a:schemeClr val="tx1"/>
                </a:solidFill>
              </a:rPr>
            </a:br>
            <a:r>
              <a:rPr lang="ar-SY" sz="2800" dirty="0" smtClean="0">
                <a:solidFill>
                  <a:schemeClr val="tx1"/>
                </a:solidFill>
              </a:rPr>
              <a:t>1) التكلفة </a:t>
            </a:r>
            <a:br>
              <a:rPr lang="ar-SY" sz="2800" dirty="0" smtClean="0">
                <a:solidFill>
                  <a:schemeClr val="tx1"/>
                </a:solidFill>
              </a:rPr>
            </a:br>
            <a:r>
              <a:rPr lang="ar-SY" sz="2800" dirty="0" smtClean="0">
                <a:solidFill>
                  <a:schemeClr val="tx1"/>
                </a:solidFill>
              </a:rPr>
              <a:t>2) التسليم</a:t>
            </a:r>
            <a:br>
              <a:rPr lang="ar-SY" sz="2800" dirty="0" smtClean="0">
                <a:solidFill>
                  <a:schemeClr val="tx1"/>
                </a:solidFill>
              </a:rPr>
            </a:br>
            <a:r>
              <a:rPr lang="ar-SY" sz="2800" dirty="0" smtClean="0">
                <a:solidFill>
                  <a:schemeClr val="tx1"/>
                </a:solidFill>
              </a:rPr>
              <a:t>3) الجودة </a:t>
            </a:r>
            <a:br>
              <a:rPr lang="ar-SY" sz="2800" dirty="0" smtClean="0">
                <a:solidFill>
                  <a:schemeClr val="tx1"/>
                </a:solidFill>
              </a:rPr>
            </a:br>
            <a:r>
              <a:rPr lang="ar-SY" sz="2800" dirty="0" smtClean="0">
                <a:solidFill>
                  <a:schemeClr val="tx1"/>
                </a:solidFill>
              </a:rPr>
              <a:t>4) المرونة للتغيرات في الحجم وتقديم منتج جديد  </a:t>
            </a:r>
            <a:r>
              <a:rPr lang="ar-SY" sz="2800" i="1" dirty="0" smtClean="0">
                <a:solidFill>
                  <a:schemeClr val="tx1"/>
                </a:solidFill>
              </a:rPr>
              <a:t/>
            </a:r>
            <a:br>
              <a:rPr lang="ar-SY" sz="2800" i="1" dirty="0" smtClean="0">
                <a:solidFill>
                  <a:schemeClr val="tx1"/>
                </a:solidFill>
              </a:rPr>
            </a:br>
            <a:r>
              <a:rPr lang="ar-SY" sz="2800" i="1" dirty="0" smtClean="0">
                <a:solidFill>
                  <a:schemeClr val="tx1"/>
                </a:solidFill>
              </a:rPr>
              <a:t> </a:t>
            </a:r>
            <a:r>
              <a:rPr lang="ar-SY" sz="2800" dirty="0" smtClean="0">
                <a:solidFill>
                  <a:schemeClr val="tx1"/>
                </a:solidFill>
              </a:rPr>
              <a:t/>
            </a:r>
            <a:br>
              <a:rPr lang="ar-SY" sz="2800" dirty="0" smtClean="0">
                <a:solidFill>
                  <a:schemeClr val="tx1"/>
                </a:solidFill>
              </a:rPr>
            </a:br>
            <a:endParaRPr lang="ar-SA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868346"/>
          </a:xfrm>
        </p:spPr>
        <p:txBody>
          <a:bodyPr anchor="t">
            <a:noAutofit/>
          </a:bodyPr>
          <a:lstStyle/>
          <a:p>
            <a:pPr marL="514350" lvl="0" indent="-514350" algn="r">
              <a:spcBef>
                <a:spcPct val="20000"/>
              </a:spcBef>
            </a:pPr>
            <a:r>
              <a:rPr lang="ar-SY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ar-SY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استراتيجية التسويق </a:t>
            </a:r>
            <a:r>
              <a:rPr lang="ar-SY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Y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Y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Y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SY" sz="2800" dirty="0" smtClean="0">
                <a:solidFill>
                  <a:prstClr val="black"/>
                </a:solidFill>
                <a:ea typeface="+mn-ea"/>
              </a:rPr>
              <a:t/>
            </a:r>
            <a:br>
              <a:rPr lang="ar-SY" sz="2800" dirty="0" smtClean="0">
                <a:solidFill>
                  <a:prstClr val="black"/>
                </a:solidFill>
                <a:ea typeface="+mn-ea"/>
              </a:rPr>
            </a:br>
            <a:endParaRPr lang="ar-SA" sz="3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rot="10800000" flipV="1">
            <a:off x="428596" y="928670"/>
            <a:ext cx="8429684" cy="55896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Y" dirty="0" smtClean="0">
                <a:solidFill>
                  <a:prstClr val="black"/>
                </a:solidFill>
                <a:ea typeface="+mj-ea"/>
              </a:rPr>
              <a:t>المكونات والقرارات الاستراتيجية المرتبطة بها :</a:t>
            </a:r>
          </a:p>
          <a:p>
            <a:pPr marL="514350" indent="-514350">
              <a:buAutoNum type="arabicParenR"/>
            </a:pPr>
            <a:r>
              <a:rPr lang="ar-SY" dirty="0" smtClean="0">
                <a:solidFill>
                  <a:prstClr val="black"/>
                </a:solidFill>
                <a:ea typeface="+mj-ea"/>
              </a:rPr>
              <a:t>الاستخبار التسويقي </a:t>
            </a:r>
            <a:r>
              <a:rPr lang="ar-SY" sz="2800" dirty="0" smtClean="0">
                <a:solidFill>
                  <a:prstClr val="black"/>
                </a:solidFill>
                <a:ea typeface="+mj-ea"/>
              </a:rPr>
              <a:t>:</a:t>
            </a:r>
            <a:r>
              <a:rPr lang="ar-SY" sz="2400" dirty="0" smtClean="0">
                <a:solidFill>
                  <a:prstClr val="black"/>
                </a:solidFill>
                <a:ea typeface="+mj-ea"/>
              </a:rPr>
              <a:t>التعرف على موقف المنافسين الحالي والمستقبلي</a:t>
            </a:r>
            <a:endParaRPr lang="ar-SY" sz="2800" dirty="0" smtClean="0">
              <a:solidFill>
                <a:prstClr val="black"/>
              </a:solidFill>
              <a:ea typeface="+mj-ea"/>
            </a:endParaRPr>
          </a:p>
          <a:p>
            <a:pPr marL="514350" indent="-514350">
              <a:buNone/>
            </a:pPr>
            <a:r>
              <a:rPr lang="ar-SY" sz="2400" dirty="0" smtClean="0"/>
              <a:t>شركة </a:t>
            </a:r>
            <a:r>
              <a:rPr lang="en-US" sz="2400" dirty="0" smtClean="0"/>
              <a:t>Coca-Cola</a:t>
            </a:r>
            <a:r>
              <a:rPr lang="ar-SY" sz="2400" dirty="0" smtClean="0"/>
              <a:t> حيث حدد مديرها التنفيذي </a:t>
            </a:r>
            <a:r>
              <a:rPr lang="en-US" sz="2400" dirty="0" smtClean="0"/>
              <a:t>Roberto </a:t>
            </a:r>
            <a:r>
              <a:rPr lang="en-US" sz="2400" dirty="0" err="1" smtClean="0"/>
              <a:t>Goizueta</a:t>
            </a:r>
            <a:r>
              <a:rPr lang="en-US" sz="2400" dirty="0" smtClean="0"/>
              <a:t> </a:t>
            </a:r>
            <a:r>
              <a:rPr lang="ar-SY" sz="2400" dirty="0" smtClean="0"/>
              <a:t>منافسيه بكلٍ من شركات القهوة والشاي والحليب والماء وقال بأن زيادة هذه المنافسة تزداد كلما زاد نجاح الشركة وبالتالي يجب على الشركة في هذه الحالة أن تسعى لتكون </a:t>
            </a:r>
            <a:r>
              <a:rPr lang="en-US" sz="2400" dirty="0" smtClean="0"/>
              <a:t>steamroller</a:t>
            </a:r>
            <a:r>
              <a:rPr lang="ar-SY" sz="2400" dirty="0" smtClean="0"/>
              <a:t> (المدحلة ) حتى لا تكون جزء من الطريق الذي سيتم دهسه.</a:t>
            </a:r>
          </a:p>
          <a:p>
            <a:pPr marL="514350" indent="-514350">
              <a:buNone/>
            </a:pPr>
            <a:endParaRPr lang="ar-SY" sz="2400" dirty="0" smtClean="0"/>
          </a:p>
          <a:p>
            <a:pPr marL="514350" indent="-514350">
              <a:buNone/>
            </a:pPr>
            <a:r>
              <a:rPr lang="ar-SY" sz="2400" dirty="0" smtClean="0"/>
              <a:t>كما أنه على الشركات التركيز على جميع المنافسين مهما كان حجمهم , لأن أكثر أنواع المنافسة خطورة هي التي تنبع من المنافسين الصغار ممن يولدون </a:t>
            </a:r>
            <a:r>
              <a:rPr lang="ar-SY" sz="2400" dirty="0" err="1" smtClean="0"/>
              <a:t>و</a:t>
            </a:r>
            <a:r>
              <a:rPr lang="ar-SY" sz="2400" dirty="0" smtClean="0"/>
              <a:t> لديهم الشغف في التحدي وتغيير قواعد اللعبة , وهذا هو الخطأ الذي وقعت </a:t>
            </a:r>
            <a:r>
              <a:rPr lang="ar-SY" sz="2400" dirty="0" err="1" smtClean="0"/>
              <a:t>به</a:t>
            </a:r>
            <a:r>
              <a:rPr lang="ar-SY" sz="2400" dirty="0" smtClean="0"/>
              <a:t> </a:t>
            </a:r>
            <a:r>
              <a:rPr lang="en-US" sz="2400" dirty="0" smtClean="0"/>
              <a:t>IBM</a:t>
            </a:r>
            <a:r>
              <a:rPr lang="ar-SY" sz="2400" dirty="0" smtClean="0"/>
              <a:t> حيث ركزت على </a:t>
            </a:r>
            <a:r>
              <a:rPr lang="en-US" sz="2400" dirty="0" smtClean="0"/>
              <a:t>Fujitsu</a:t>
            </a:r>
            <a:r>
              <a:rPr lang="ar-SY" sz="2400" dirty="0" smtClean="0"/>
              <a:t> من دون أن تولي أي اهتمام </a:t>
            </a:r>
            <a:r>
              <a:rPr lang="ar-SY" sz="2400" dirty="0" err="1" smtClean="0"/>
              <a:t>ل</a:t>
            </a:r>
            <a:r>
              <a:rPr lang="ar-SY" sz="2400" dirty="0" smtClean="0"/>
              <a:t> </a:t>
            </a:r>
            <a:r>
              <a:rPr lang="en-US" sz="2400" dirty="0" smtClean="0"/>
              <a:t>Bill Gates</a:t>
            </a:r>
            <a:r>
              <a:rPr lang="ar-SY" sz="2400" dirty="0" smtClean="0"/>
              <a:t>الذي كان يعمل في البرمجيات في كراج منزله.</a:t>
            </a:r>
            <a:endParaRPr lang="en-US" sz="2400" dirty="0" smtClean="0"/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56436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Y" sz="2800" dirty="0" smtClean="0"/>
              <a:t>2) </a:t>
            </a:r>
            <a:r>
              <a:rPr lang="ar-SY" dirty="0" smtClean="0"/>
              <a:t>تحديد وتحليل الأسواق</a:t>
            </a:r>
          </a:p>
          <a:p>
            <a:pPr>
              <a:buNone/>
            </a:pPr>
            <a:r>
              <a:rPr lang="ar-SY" sz="2800" dirty="0" smtClean="0"/>
              <a:t>3) </a:t>
            </a:r>
            <a:r>
              <a:rPr lang="ar-SY" dirty="0" smtClean="0"/>
              <a:t>استراتيجية المنتج</a:t>
            </a:r>
            <a:r>
              <a:rPr lang="ar-SY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ar-SY" sz="2800" dirty="0" smtClean="0"/>
              <a:t>تقديم منتجات ذات تنوع عالي لتتيح خيارات عديدة للمستهلك وبالتالي التفوق على القادة ,</a:t>
            </a:r>
            <a:r>
              <a:rPr lang="en-US" sz="2800" dirty="0" smtClean="0"/>
              <a:t> Baskin-Robbins </a:t>
            </a:r>
            <a:r>
              <a:rPr lang="ar-SY" sz="2800" dirty="0" smtClean="0"/>
              <a:t> لإنتاج المثلجات حققت نمو في أعمالها بتقديمها للعديد من النكهات </a:t>
            </a:r>
          </a:p>
          <a:p>
            <a:pPr>
              <a:buNone/>
            </a:pPr>
            <a:r>
              <a:rPr lang="ar-SY" sz="2800" dirty="0" smtClean="0"/>
              <a:t>4) </a:t>
            </a:r>
            <a:r>
              <a:rPr lang="ar-SY" dirty="0" smtClean="0"/>
              <a:t>تنمية وتقديم منتجات جديدة</a:t>
            </a:r>
          </a:p>
          <a:p>
            <a:pPr>
              <a:buNone/>
            </a:pPr>
            <a:r>
              <a:rPr lang="ar-SY" sz="2800" dirty="0" smtClean="0"/>
              <a:t>5) </a:t>
            </a:r>
            <a:r>
              <a:rPr lang="ar-SY" dirty="0" smtClean="0"/>
              <a:t>استراتيجية التوزيع :</a:t>
            </a:r>
          </a:p>
          <a:p>
            <a:pPr marL="342900" lvl="2" indent="-342900">
              <a:buNone/>
            </a:pPr>
            <a:r>
              <a:rPr lang="ar-SY" dirty="0" smtClean="0"/>
              <a:t>يمكن للشركات تطوير وسائل جديدة للتوزيع , </a:t>
            </a:r>
            <a:r>
              <a:rPr lang="en-US" dirty="0" smtClean="0"/>
              <a:t>Avon</a:t>
            </a:r>
            <a:r>
              <a:rPr lang="ar-SY" dirty="0" smtClean="0"/>
              <a:t> أصبحت شركة مستحضرات التجميل الأولى من خلال اعتمادها على </a:t>
            </a:r>
            <a:r>
              <a:rPr lang="en-US" dirty="0" smtClean="0"/>
              <a:t>Door-To-Door Selling</a:t>
            </a:r>
            <a:r>
              <a:rPr lang="ar-SY" dirty="0" smtClean="0"/>
              <a:t> البيع المنزلي بدلاً من المنافسة مع الشركات الأخرى على أماكن البيع الملائمة في المخازن . </a:t>
            </a:r>
            <a:endParaRPr lang="en-US" sz="1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ar-SY" sz="2800" dirty="0" smtClean="0"/>
              <a:t> </a:t>
            </a:r>
          </a:p>
          <a:p>
            <a:pPr>
              <a:buNone/>
            </a:pPr>
            <a:endParaRPr lang="ar-SA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ar-SY" dirty="0" smtClean="0"/>
              <a:t>6) استراتيجية التسعير</a:t>
            </a:r>
          </a:p>
          <a:p>
            <a:pPr marL="342900" lvl="2" indent="-342900">
              <a:buNone/>
            </a:pPr>
            <a:r>
              <a:rPr lang="ar-SY" sz="2800" dirty="0" smtClean="0"/>
              <a:t>اعتمدت شركات متعددة (بدءاً من بائعي التجزئة مثل </a:t>
            </a:r>
            <a:r>
              <a:rPr lang="en-US" sz="2800" dirty="0" smtClean="0"/>
              <a:t>Target </a:t>
            </a:r>
            <a:r>
              <a:rPr lang="ar-SY" sz="2800" dirty="0" smtClean="0"/>
              <a:t>إلى شركات الطيران مثل </a:t>
            </a:r>
            <a:r>
              <a:rPr lang="en-US" sz="2800" dirty="0" smtClean="0"/>
              <a:t>Southwest</a:t>
            </a:r>
            <a:r>
              <a:rPr lang="ar-SY" sz="2800" dirty="0" smtClean="0"/>
              <a:t>) استراتيجية تجمع بين السعر المنخفض والجودة العالية لتعيق تقدم الشركات القائدة .</a:t>
            </a:r>
          </a:p>
          <a:p>
            <a:pPr marL="342900" lvl="2" indent="-342900">
              <a:buNone/>
            </a:pPr>
            <a:endParaRPr lang="en-US" sz="2800" dirty="0" smtClean="0"/>
          </a:p>
          <a:p>
            <a:pPr marL="342900" lvl="2" indent="-342900">
              <a:buNone/>
            </a:pPr>
            <a:r>
              <a:rPr lang="ar-SY" sz="2800" dirty="0" smtClean="0"/>
              <a:t>أو ممكن إتباع استراتيجية بضائع البرستيج </a:t>
            </a:r>
            <a:r>
              <a:rPr lang="en-US" sz="2800" dirty="0" smtClean="0"/>
              <a:t>Prestige Goods</a:t>
            </a:r>
            <a:r>
              <a:rPr lang="ar-SY" sz="2800" dirty="0" smtClean="0"/>
              <a:t>: حيث تقوم المنظمات بإنتاج منتجات بجودة وسعر أعلى من منتجات القادة , </a:t>
            </a:r>
            <a:r>
              <a:rPr lang="en-US" sz="2800" dirty="0" smtClean="0"/>
              <a:t>Mercedes</a:t>
            </a:r>
            <a:r>
              <a:rPr lang="ar-SY" sz="2800" dirty="0" smtClean="0"/>
              <a:t> قامت بالتفوق على </a:t>
            </a:r>
            <a:r>
              <a:rPr lang="en-US" sz="2800" dirty="0" smtClean="0"/>
              <a:t>Cadillac</a:t>
            </a:r>
            <a:r>
              <a:rPr lang="ar-SY" sz="2800" dirty="0" smtClean="0"/>
              <a:t> في السوق الأميركية باستخدام هذه الطريقة.</a:t>
            </a:r>
            <a:endParaRPr lang="en-US" sz="2800" dirty="0" smtClean="0"/>
          </a:p>
          <a:p>
            <a:pPr>
              <a:buNone/>
            </a:pPr>
            <a:endParaRPr lang="ar-SA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Y" sz="2800" dirty="0" smtClean="0"/>
              <a:t>7) استراتيجية الترويج </a:t>
            </a:r>
          </a:p>
          <a:p>
            <a:pPr>
              <a:buNone/>
            </a:pPr>
            <a:endParaRPr lang="ar-SY" sz="2800" dirty="0" smtClean="0"/>
          </a:p>
          <a:p>
            <a:pPr>
              <a:buNone/>
            </a:pPr>
            <a:r>
              <a:rPr lang="ar-SY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مؤشرات الأداء</a:t>
            </a:r>
          </a:p>
          <a:p>
            <a:pPr>
              <a:buNone/>
            </a:pPr>
            <a:r>
              <a:rPr lang="ar-SY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معدل نمو المبيعات</a:t>
            </a:r>
          </a:p>
          <a:p>
            <a:pPr>
              <a:buNone/>
            </a:pPr>
            <a:r>
              <a:rPr lang="ar-SY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حصة السوق</a:t>
            </a:r>
          </a:p>
          <a:p>
            <a:pPr>
              <a:buNone/>
            </a:pPr>
            <a:r>
              <a:rPr lang="ar-SY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مدى اتساع خط المنتجات</a:t>
            </a:r>
          </a:p>
          <a:p>
            <a:pPr>
              <a:buNone/>
            </a:pPr>
            <a:r>
              <a:rPr lang="ar-SY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معدل تقديم منتجات جديدة ناجحة</a:t>
            </a:r>
          </a:p>
          <a:p>
            <a:pPr>
              <a:buNone/>
            </a:pPr>
            <a:r>
              <a:rPr lang="ar-SY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كفاءة منافذ التوزيع</a:t>
            </a:r>
          </a:p>
          <a:p>
            <a:pPr>
              <a:buNone/>
            </a:pPr>
            <a:r>
              <a:rPr lang="ar-SY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تكاليف التوزيع </a:t>
            </a:r>
          </a:p>
          <a:p>
            <a:pPr>
              <a:buNone/>
            </a:pPr>
            <a:endParaRPr lang="ar-SY" sz="2800" dirty="0" smtClean="0"/>
          </a:p>
          <a:p>
            <a:pPr>
              <a:buNone/>
            </a:pPr>
            <a:endParaRPr lang="ar-SY" sz="2800" dirty="0" smtClean="0"/>
          </a:p>
          <a:p>
            <a:pPr>
              <a:buNone/>
            </a:pPr>
            <a:endParaRPr lang="ar-SA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Y" dirty="0" smtClean="0"/>
              <a:t>إن نجاح الشركات يعتمد على استخدام تشكيلة من هذه الاستراتيجيات لتحقيق التقدم والتطور مع مرور الوقت </a:t>
            </a:r>
          </a:p>
          <a:p>
            <a:pPr>
              <a:buNone/>
            </a:pPr>
            <a:r>
              <a:rPr lang="ar-SY" dirty="0" smtClean="0"/>
              <a:t>كمثال على ذلك شركة </a:t>
            </a:r>
            <a:r>
              <a:rPr lang="en-US" dirty="0" smtClean="0"/>
              <a:t>Samsung</a:t>
            </a:r>
            <a:r>
              <a:rPr lang="ar-SY" dirty="0" smtClean="0"/>
              <a:t> التي تتبع استراتيجيات تنافسية هجومية على المستوى الكلي ولقد استطاعت تخطي الشركات اليابانية والعالمية حيث ركزت على زيادة الحجم والسيطرة على السوق بدلاً من التركيز على  الربحية , واعتمدت على استراتيجيات وظيفية مثل تخفيض التكاليف والمرونة في التصنيع والإبداع واستخدام التكنولوجيا المتطورة باستمرار لإنتاج سلع عالية الجودة.</a:t>
            </a: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857916"/>
          </a:xfrm>
        </p:spPr>
        <p:txBody>
          <a:bodyPr>
            <a:noAutofit/>
          </a:bodyPr>
          <a:lstStyle/>
          <a:p>
            <a:pPr>
              <a:buNone/>
            </a:pPr>
            <a:endParaRPr lang="ar-SY" sz="3600" dirty="0" smtClean="0"/>
          </a:p>
          <a:p>
            <a:pPr>
              <a:buNone/>
            </a:pPr>
            <a:r>
              <a:rPr lang="ar-SY" sz="3600" dirty="0" smtClean="0">
                <a:solidFill>
                  <a:srgbClr val="002060"/>
                </a:solidFill>
              </a:rPr>
              <a:t>   الوظائف الرئيسية تصنف كما يلي :</a:t>
            </a:r>
          </a:p>
          <a:p>
            <a:pPr>
              <a:buFont typeface="Wingdings" pitchFamily="2" charset="2"/>
              <a:buChar char="v"/>
            </a:pPr>
            <a:r>
              <a:rPr lang="ar-SY" sz="3600" dirty="0" smtClean="0"/>
              <a:t>استراتيجية التمويل</a:t>
            </a:r>
          </a:p>
          <a:p>
            <a:pPr>
              <a:buFont typeface="Wingdings" pitchFamily="2" charset="2"/>
              <a:buChar char="v"/>
            </a:pPr>
            <a:r>
              <a:rPr lang="ar-SY" sz="3600" dirty="0" smtClean="0"/>
              <a:t>استراتيجية الشراء</a:t>
            </a:r>
          </a:p>
          <a:p>
            <a:pPr>
              <a:buFont typeface="Wingdings" pitchFamily="2" charset="2"/>
              <a:buChar char="v"/>
            </a:pPr>
            <a:r>
              <a:rPr lang="ar-SY" sz="3600" dirty="0" smtClean="0"/>
              <a:t>استراتيجية الموارد البشرية </a:t>
            </a:r>
          </a:p>
          <a:p>
            <a:pPr>
              <a:buFont typeface="Wingdings" pitchFamily="2" charset="2"/>
              <a:buChar char="v"/>
            </a:pPr>
            <a:r>
              <a:rPr lang="ar-SY" sz="3600" dirty="0" smtClean="0"/>
              <a:t>استراتيجية التصنيع</a:t>
            </a:r>
          </a:p>
          <a:p>
            <a:pPr>
              <a:buFont typeface="Wingdings" pitchFamily="2" charset="2"/>
              <a:buChar char="v"/>
            </a:pPr>
            <a:r>
              <a:rPr lang="ar-SY" sz="3600" dirty="0" smtClean="0"/>
              <a:t>استراتيجية التكنولوجيا</a:t>
            </a:r>
          </a:p>
          <a:p>
            <a:pPr>
              <a:buFont typeface="Wingdings" pitchFamily="2" charset="2"/>
              <a:buChar char="v"/>
            </a:pPr>
            <a:r>
              <a:rPr lang="ar-SY" sz="3600" dirty="0" smtClean="0"/>
              <a:t>استراتيجية التسويق</a:t>
            </a:r>
          </a:p>
          <a:p>
            <a:pPr>
              <a:buNone/>
            </a:pPr>
            <a:endParaRPr lang="ar-SA" sz="36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729666" cy="1785950"/>
          </a:xfrm>
        </p:spPr>
        <p:txBody>
          <a:bodyPr>
            <a:normAutofit/>
          </a:bodyPr>
          <a:lstStyle/>
          <a:p>
            <a:pPr algn="r"/>
            <a:r>
              <a:rPr lang="ar-SA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/>
                <a:cs typeface="Arial"/>
              </a:rPr>
              <a:t>نموذج سلسلة القيمة (</a:t>
            </a: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/>
                <a:cs typeface="Arial"/>
              </a:rPr>
              <a:t>The Value Chain Model</a:t>
            </a:r>
            <a:r>
              <a:rPr lang="ar-SY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/>
                <a:cs typeface="Arial"/>
              </a:rPr>
              <a:t>)</a:t>
            </a:r>
            <a:r>
              <a:rPr lang="ar-SA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Times New Roman"/>
                <a:cs typeface="Arial"/>
              </a:rPr>
              <a:t>  </a:t>
            </a:r>
            <a:endParaRPr lang="ar-SA" sz="4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000528"/>
          </a:xfrm>
        </p:spPr>
        <p:txBody>
          <a:bodyPr>
            <a:noAutofit/>
          </a:bodyPr>
          <a:lstStyle/>
          <a:p>
            <a:pPr>
              <a:buNone/>
            </a:pPr>
            <a:endParaRPr lang="ar-SY" dirty="0" smtClean="0">
              <a:ea typeface="Times New Roman"/>
              <a:cs typeface="Times New Roman"/>
            </a:endParaRPr>
          </a:p>
          <a:p>
            <a:pPr>
              <a:buNone/>
            </a:pPr>
            <a:r>
              <a:rPr lang="ar-SA" dirty="0" smtClean="0">
                <a:ea typeface="Times New Roman"/>
                <a:cs typeface="Times New Roman"/>
              </a:rPr>
              <a:t> هذا النموذج ينظر للمنظمة على أنها تتكون من مجموعة أو سلسلة من الأنشطة التي تضيف قيمة مضافة لمنتجات أو خدمة المنظمة ، وهذه الأنشطة يمكن أن تصنف إلى أنشطة رئيسية وأنشطة مساعدة أو مدعمة .</a:t>
            </a:r>
            <a:endParaRPr lang="ar-SY" dirty="0" smtClean="0"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None/>
            </a:pPr>
            <a:endParaRPr lang="ar-SA" dirty="0" smtClean="0"/>
          </a:p>
          <a:p>
            <a:pPr algn="just">
              <a:lnSpc>
                <a:spcPct val="150000"/>
              </a:lnSpc>
              <a:spcAft>
                <a:spcPts val="1000"/>
              </a:spcAft>
              <a:buNone/>
            </a:pPr>
            <a:endParaRPr lang="ar-SA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عنصر نائب للمحتوى 3" descr="0909بدون عنوان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756" y="357166"/>
            <a:ext cx="8949244" cy="5697559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ar-SA" sz="2800" i="1" dirty="0" smtClean="0">
                <a:solidFill>
                  <a:prstClr val="black"/>
                </a:solidFill>
              </a:rPr>
              <a:t>المنظمة تحقق ميزة تنافسية عندما تضيف قيمة أكثر لعملائها أو عندما تقدم نفس القيمة ولكن بتكلفة أقل ، ولذلك فإن</a:t>
            </a:r>
            <a:r>
              <a:rPr lang="ar-SY" sz="2800" i="1" dirty="0" smtClean="0">
                <a:solidFill>
                  <a:prstClr val="black"/>
                </a:solidFill>
              </a:rPr>
              <a:t> التنفيذ</a:t>
            </a:r>
            <a:r>
              <a:rPr lang="ar-SA" sz="2800" i="1" dirty="0" smtClean="0">
                <a:solidFill>
                  <a:prstClr val="black"/>
                </a:solidFill>
              </a:rPr>
              <a:t> الاستراتيجي </a:t>
            </a:r>
            <a:r>
              <a:rPr lang="ar-SY" sz="2800" i="1" dirty="0" smtClean="0">
                <a:solidFill>
                  <a:prstClr val="black"/>
                </a:solidFill>
              </a:rPr>
              <a:t> لهذا النموذج </a:t>
            </a:r>
            <a:r>
              <a:rPr lang="ar-SA" sz="2800" i="1" dirty="0" smtClean="0">
                <a:solidFill>
                  <a:prstClr val="black"/>
                </a:solidFill>
              </a:rPr>
              <a:t>يساعد المنظمة في أن تقدم منتجات أو خدمات بتكلفة أقل من المنافسين أو تقدم منتجات وخدمات للعملاء بنفس التكلفة ولكن بقيمة أكبر من المنافسين</a:t>
            </a:r>
            <a:r>
              <a:rPr lang="ar-SY" sz="2800" i="1" dirty="0" smtClean="0">
                <a:solidFill>
                  <a:prstClr val="black"/>
                </a:solidFill>
              </a:rPr>
              <a:t> </a:t>
            </a:r>
          </a:p>
          <a:p>
            <a:pPr lvl="0">
              <a:buNone/>
            </a:pPr>
            <a:r>
              <a:rPr lang="ar-SA" sz="2800" i="1" dirty="0" smtClean="0">
                <a:solidFill>
                  <a:prstClr val="black"/>
                </a:solidFill>
                <a:ea typeface="Times New Roman"/>
                <a:cs typeface="Times New Roman"/>
              </a:rPr>
              <a:t>فمثلا ًيمكن للمنظمة أن توفر في الأنشطة الخاصة بالإمداد الداخلي عن طريق جعل الموردين يتبعون نظام</a:t>
            </a:r>
            <a:r>
              <a:rPr lang="ar-SY" sz="2800" i="1" dirty="0" smtClean="0">
                <a:solidFill>
                  <a:prstClr val="black"/>
                </a:solidFill>
                <a:ea typeface="Times New Roman"/>
                <a:cs typeface="Times New Roman"/>
              </a:rPr>
              <a:t>ا </a:t>
            </a:r>
            <a:r>
              <a:rPr lang="ar-SA" sz="2800" i="1" dirty="0" smtClean="0">
                <a:solidFill>
                  <a:prstClr val="black"/>
                </a:solidFill>
                <a:ea typeface="Times New Roman"/>
                <a:cs typeface="Times New Roman"/>
              </a:rPr>
              <a:t>ًخاصا</a:t>
            </a:r>
            <a:r>
              <a:rPr lang="ar-SY" sz="2800" i="1" dirty="0" smtClean="0">
                <a:solidFill>
                  <a:prstClr val="black"/>
                </a:solidFill>
                <a:ea typeface="Times New Roman"/>
                <a:cs typeface="Times New Roman"/>
              </a:rPr>
              <a:t>ً</a:t>
            </a:r>
            <a:r>
              <a:rPr lang="ar-SA" sz="2800" i="1" dirty="0" smtClean="0">
                <a:solidFill>
                  <a:prstClr val="black"/>
                </a:solidFill>
                <a:ea typeface="Times New Roman"/>
                <a:cs typeface="Times New Roman"/>
              </a:rPr>
              <a:t> للتوريد اليومي للمنتجات مما يؤدي إلى تخفيض تكلفة التخزين</a:t>
            </a:r>
            <a:endParaRPr lang="ar-SA" sz="36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SY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خطوات إعداد الاستراتيجية الوظيفية</a:t>
            </a:r>
            <a:endParaRPr lang="ar-S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5124472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Y" sz="2400" dirty="0" smtClean="0"/>
              <a:t>فهم الاستراتيجية الأساسية للشركة لتحديد الأولويات للإستراتيجية الوظيفية. </a:t>
            </a:r>
          </a:p>
          <a:p>
            <a:r>
              <a:rPr lang="ar-SY" sz="2400" dirty="0" smtClean="0"/>
              <a:t>السعي لتحقيق ميزة تنافسية متفردة في المجالات الوظيفية.</a:t>
            </a:r>
          </a:p>
          <a:p>
            <a:r>
              <a:rPr lang="ar-SY" sz="2400" dirty="0" smtClean="0"/>
              <a:t>الاسترشاد بإستراتيجية وحدة النشاط في تحديد المتطلبات الأساسية  للإستراتيجية الوظيفية.</a:t>
            </a:r>
          </a:p>
          <a:p>
            <a:r>
              <a:rPr lang="ar-SY" sz="2400" dirty="0" smtClean="0"/>
              <a:t>تفهم الاتجاهات الحرجة في الصناعة ومواقع المنافسين حالياً ومستقبلاً .</a:t>
            </a:r>
          </a:p>
          <a:p>
            <a:r>
              <a:rPr lang="ar-SY" sz="2400" dirty="0" smtClean="0"/>
              <a:t>الحصول على المعلومات عن مدى التطور التكنولوجي الحالي والمستقبلي فيما يخص كل وظيفة.</a:t>
            </a:r>
          </a:p>
          <a:p>
            <a:r>
              <a:rPr lang="ar-SY" sz="2400" dirty="0" smtClean="0"/>
              <a:t>اتخاذ القرارات الاستراتيجية التي تنمي المهارات الوظيفية وتمكن من تحقيق الميزة التنافسية. </a:t>
            </a:r>
          </a:p>
          <a:p>
            <a:r>
              <a:rPr lang="ar-SY" sz="2400" dirty="0" smtClean="0"/>
              <a:t>أخيراً, إعداد برامج التنفيذ, الموازنات, ومن ثم تحديد مؤشرات الأداء الاستراتيجي لكل وظيفة.</a:t>
            </a:r>
          </a:p>
          <a:p>
            <a:endParaRPr lang="ar-SY" sz="2400" dirty="0" smtClean="0"/>
          </a:p>
          <a:p>
            <a:endParaRPr lang="ar-SY" sz="2400" dirty="0" smtClean="0"/>
          </a:p>
          <a:p>
            <a:endParaRPr lang="ar-SY" sz="2400" dirty="0" smtClean="0"/>
          </a:p>
          <a:p>
            <a:endParaRPr lang="ar-SA" sz="24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ar-SY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استراتيجية التمويل </a:t>
            </a:r>
            <a:endParaRPr lang="ar-SA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ar-SY" i="1" dirty="0" smtClean="0"/>
              <a:t>المكونات والقرارات الاستراتيجية المرتبطة بها :</a:t>
            </a:r>
          </a:p>
          <a:p>
            <a:pPr marL="514350" indent="-514350">
              <a:buNone/>
            </a:pPr>
            <a:r>
              <a:rPr lang="ar-SY" sz="2800" dirty="0" smtClean="0"/>
              <a:t>1) الاستخبار المالي </a:t>
            </a:r>
            <a:r>
              <a:rPr lang="en-US" sz="2800" dirty="0" smtClean="0"/>
              <a:t>Financial Intelligence</a:t>
            </a:r>
          </a:p>
          <a:p>
            <a:pPr marL="514350" indent="-514350">
              <a:buNone/>
            </a:pPr>
            <a:r>
              <a:rPr lang="en-US" sz="2800" dirty="0" smtClean="0"/>
              <a:t> </a:t>
            </a:r>
            <a:r>
              <a:rPr lang="ar-SY" sz="2400" dirty="0" smtClean="0"/>
              <a:t>دراسة الخصائص الحالية لأسواق المال والاتجاهات الأكثر أهمية فيها</a:t>
            </a:r>
          </a:p>
          <a:p>
            <a:pPr marL="514350" indent="-514350">
              <a:buNone/>
            </a:pPr>
            <a:r>
              <a:rPr lang="ar-SY" sz="2400" dirty="0" smtClean="0"/>
              <a:t>التغييرات في التشريعات والتي قد تنشأ فرص أو تهديدات</a:t>
            </a:r>
          </a:p>
          <a:p>
            <a:pPr marL="514350" indent="-514350">
              <a:buNone/>
            </a:pPr>
            <a:r>
              <a:rPr lang="ar-SY" sz="2400" dirty="0" smtClean="0"/>
              <a:t>التقلبات في أسعار الصرف</a:t>
            </a:r>
          </a:p>
          <a:p>
            <a:pPr marL="514350" indent="-514350">
              <a:buNone/>
            </a:pPr>
            <a:r>
              <a:rPr lang="ar-SY" sz="2400" dirty="0" smtClean="0"/>
              <a:t>البدائل المتاحة لتخفيض المخاطر من خلال التعاملات المالية</a:t>
            </a:r>
          </a:p>
          <a:p>
            <a:pPr marL="514350" indent="-514350">
              <a:buNone/>
            </a:pPr>
            <a:r>
              <a:rPr lang="ar-SY" sz="2800" dirty="0" smtClean="0"/>
              <a:t>2) الموازنة الرأسمالية </a:t>
            </a:r>
            <a:r>
              <a:rPr lang="en-US" sz="2800" dirty="0" smtClean="0"/>
              <a:t>Capital Budgeting</a:t>
            </a:r>
          </a:p>
          <a:p>
            <a:pPr marL="514350" indent="-514350">
              <a:buNone/>
            </a:pPr>
            <a:r>
              <a:rPr lang="ar-SY" sz="2400" dirty="0" smtClean="0"/>
              <a:t>وضع معايير تستخدم في تقرير جودة استثمار معين</a:t>
            </a:r>
          </a:p>
          <a:p>
            <a:pPr marL="514350" indent="-514350">
              <a:buNone/>
            </a:pPr>
            <a:r>
              <a:rPr lang="ar-SY" sz="2400" dirty="0" smtClean="0"/>
              <a:t>قرارات توسيع أو تقليل مجالات النشاط الحالية</a:t>
            </a:r>
          </a:p>
          <a:p>
            <a:pPr marL="514350" indent="-514350">
              <a:buNone/>
            </a:pPr>
            <a:r>
              <a:rPr lang="ar-SY" sz="2400" dirty="0" smtClean="0"/>
              <a:t>وضع مستويات للنفقات الرأسمالية الكلية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ar-SY" sz="2800" dirty="0" smtClean="0">
                <a:solidFill>
                  <a:prstClr val="black"/>
                </a:solidFill>
              </a:rPr>
              <a:t>3)الاندماجات / الاستحواذات / بيع الأنشطة</a:t>
            </a:r>
          </a:p>
          <a:p>
            <a:pPr marL="514350" lvl="0" indent="-51435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Mergers ,  Acquisitions , Divestments</a:t>
            </a:r>
          </a:p>
          <a:p>
            <a:pPr marL="514350" lvl="0" indent="-514350">
              <a:buNone/>
            </a:pPr>
            <a:r>
              <a:rPr lang="ar-SY" sz="2400" dirty="0" smtClean="0">
                <a:solidFill>
                  <a:prstClr val="black"/>
                </a:solidFill>
              </a:rPr>
              <a:t>تقديم إرشادات لإتخاذ هذه القرارات</a:t>
            </a:r>
          </a:p>
          <a:p>
            <a:pPr marL="514350" lvl="0" indent="-514350">
              <a:buNone/>
            </a:pPr>
            <a:r>
              <a:rPr lang="ar-SY" sz="2400" dirty="0" smtClean="0">
                <a:solidFill>
                  <a:prstClr val="black"/>
                </a:solidFill>
              </a:rPr>
              <a:t>تحديد بدائل للاستثمار الدولي والاعتمادات التي تتعلق بأشكال الدخول في الدول الأخرى</a:t>
            </a:r>
          </a:p>
          <a:p>
            <a:pPr marL="514350" lvl="0" indent="-514350">
              <a:buNone/>
            </a:pPr>
            <a:r>
              <a:rPr lang="ar-SY" sz="2800" dirty="0" smtClean="0">
                <a:solidFill>
                  <a:prstClr val="black"/>
                </a:solidFill>
              </a:rPr>
              <a:t>4) تحديد حقوق الملكية وسياسات التوزيعات</a:t>
            </a:r>
          </a:p>
          <a:p>
            <a:pPr marL="514350" lvl="0" indent="-51435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Equity Managements &amp; Dividends Policy</a:t>
            </a:r>
          </a:p>
          <a:p>
            <a:pPr marL="514350" lvl="0" indent="-514350">
              <a:buNone/>
            </a:pPr>
            <a:r>
              <a:rPr lang="ar-SY" sz="2400" dirty="0" smtClean="0">
                <a:solidFill>
                  <a:prstClr val="black"/>
                </a:solidFill>
              </a:rPr>
              <a:t>سياسة التوزيعات والأرباح المحتجزة</a:t>
            </a:r>
          </a:p>
          <a:p>
            <a:pPr marL="514350" lvl="0" indent="-514350">
              <a:buNone/>
            </a:pPr>
            <a:r>
              <a:rPr lang="ar-SY" sz="2400" dirty="0" smtClean="0">
                <a:solidFill>
                  <a:prstClr val="black"/>
                </a:solidFill>
              </a:rPr>
              <a:t>تجزئة وتجميع الأسهم وإعادة شراء الأسهم</a:t>
            </a:r>
          </a:p>
          <a:p>
            <a:pPr marL="514350" lvl="0" indent="-514350">
              <a:buNone/>
            </a:pPr>
            <a:r>
              <a:rPr lang="ar-SY" sz="2400" dirty="0" smtClean="0">
                <a:solidFill>
                  <a:prstClr val="black"/>
                </a:solidFill>
              </a:rPr>
              <a:t>إصدارات جديدة من الأسهم الممتازة</a:t>
            </a:r>
          </a:p>
          <a:p>
            <a:pPr marL="514350" indent="-514350">
              <a:buNone/>
            </a:pPr>
            <a:r>
              <a:rPr lang="ar-SY" sz="2800" dirty="0" smtClean="0">
                <a:solidFill>
                  <a:prstClr val="black"/>
                </a:solidFill>
              </a:rPr>
              <a:t>5) مزيج التمويل </a:t>
            </a:r>
            <a:r>
              <a:rPr lang="en-US" sz="2800" dirty="0" smtClean="0"/>
              <a:t>Financial mix </a:t>
            </a:r>
            <a:endParaRPr lang="ar-SY" sz="2800" dirty="0" smtClean="0"/>
          </a:p>
          <a:p>
            <a:pPr marL="514350" indent="-514350">
              <a:buNone/>
            </a:pPr>
            <a:r>
              <a:rPr lang="ar-SY" sz="2400" dirty="0" smtClean="0">
                <a:solidFill>
                  <a:prstClr val="black"/>
                </a:solidFill>
              </a:rPr>
              <a:t>اختيار مصادر التمويل المناسبة</a:t>
            </a:r>
          </a:p>
          <a:p>
            <a:pPr marL="514350" indent="-514350">
              <a:buNone/>
            </a:pPr>
            <a:r>
              <a:rPr lang="ar-SY" sz="2400" dirty="0" smtClean="0">
                <a:solidFill>
                  <a:prstClr val="black"/>
                </a:solidFill>
              </a:rPr>
              <a:t>تحديد أولويات الاقتراض طويل الأجل (شروط الاقتراض من حيث الفائدة وطريقة السداد)</a:t>
            </a:r>
          </a:p>
          <a:p>
            <a:pPr marL="514350" indent="-514350">
              <a:buNone/>
            </a:pPr>
            <a:endParaRPr lang="ar-SY" sz="2800" dirty="0" smtClean="0">
              <a:solidFill>
                <a:prstClr val="black"/>
              </a:solidFill>
            </a:endParaRPr>
          </a:p>
          <a:p>
            <a:pPr marL="514350" indent="-514350">
              <a:buNone/>
            </a:pPr>
            <a:endParaRPr lang="ar-SY" sz="2400" dirty="0" smtClean="0">
              <a:solidFill>
                <a:prstClr val="black"/>
              </a:solidFill>
            </a:endParaRPr>
          </a:p>
          <a:p>
            <a:pPr marL="514350" indent="-514350">
              <a:buNone/>
            </a:pPr>
            <a:endParaRPr lang="ar-SY" sz="2400" dirty="0" smtClean="0">
              <a:solidFill>
                <a:prstClr val="black"/>
              </a:solidFill>
            </a:endParaRPr>
          </a:p>
          <a:p>
            <a:pPr marL="514350" lvl="0" indent="-514350">
              <a:buNone/>
            </a:pPr>
            <a:endParaRPr lang="ar-SA" sz="24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ar-SA" sz="36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وحدة نمطية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1925</TotalTime>
  <Words>1603</Words>
  <Application>Microsoft Office PowerPoint</Application>
  <PresentationFormat>عرض على الشاشة (3:4)‏</PresentationFormat>
  <Paragraphs>195</Paragraphs>
  <Slides>28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29" baseType="lpstr">
      <vt:lpstr>انقلاب</vt:lpstr>
      <vt:lpstr>الاستراتيجيات الوظيفية Functional Strategies</vt:lpstr>
      <vt:lpstr>الاستراتيجيات الوظيفية</vt:lpstr>
      <vt:lpstr>الشريحة 3</vt:lpstr>
      <vt:lpstr>نموذج سلسلة القيمة (The Value Chain Model)  </vt:lpstr>
      <vt:lpstr>الشريحة 5</vt:lpstr>
      <vt:lpstr>الشريحة 6</vt:lpstr>
      <vt:lpstr>خطوات إعداد الاستراتيجية الوظيفية</vt:lpstr>
      <vt:lpstr>استراتيجية التمويل </vt:lpstr>
      <vt:lpstr>الشريحة 9</vt:lpstr>
      <vt:lpstr>الشريحة 10</vt:lpstr>
      <vt:lpstr>مؤشرات الأداء   </vt:lpstr>
      <vt:lpstr>الشريحة 12</vt:lpstr>
      <vt:lpstr>استراتيجية الموارد البشرية</vt:lpstr>
      <vt:lpstr>الشريحة 14</vt:lpstr>
      <vt:lpstr>استراتيجية البحث والتطوير</vt:lpstr>
      <vt:lpstr>الشريحة 16</vt:lpstr>
      <vt:lpstr>الشريحة 17</vt:lpstr>
      <vt:lpstr>استراتيجية الشراء</vt:lpstr>
      <vt:lpstr>الشريحة 19</vt:lpstr>
      <vt:lpstr>الشريحة 20</vt:lpstr>
      <vt:lpstr>الشريحة 21</vt:lpstr>
      <vt:lpstr>استراتيجية التصنيع</vt:lpstr>
      <vt:lpstr>الشريحة 23</vt:lpstr>
      <vt:lpstr> استراتيجية التسويق    </vt:lpstr>
      <vt:lpstr>الشريحة 25</vt:lpstr>
      <vt:lpstr>الشريحة 26</vt:lpstr>
      <vt:lpstr>الشريحة 27</vt:lpstr>
      <vt:lpstr>الشريحة 28</vt:lpstr>
    </vt:vector>
  </TitlesOfParts>
  <Company>دير الزور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فاروق</dc:creator>
  <cp:lastModifiedBy>فاروق</cp:lastModifiedBy>
  <cp:revision>197</cp:revision>
  <dcterms:created xsi:type="dcterms:W3CDTF">2010-02-05T22:04:09Z</dcterms:created>
  <dcterms:modified xsi:type="dcterms:W3CDTF">2010-02-27T20:06:07Z</dcterms:modified>
  <cp:contentStatus/>
</cp:coreProperties>
</file>