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4" r:id="rId29"/>
    <p:sldId id="285" r:id="rId30"/>
    <p:sldId id="286"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1B5B"/>
    <a:srgbClr val="75C4FF"/>
    <a:srgbClr val="CBA9E5"/>
    <a:srgbClr val="AC75D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aximized" horzBarState="maximized">
    <p:restoredLeft sz="65398" autoAdjust="0"/>
    <p:restoredTop sz="86325" autoAdjust="0"/>
  </p:normalViewPr>
  <p:slideViewPr>
    <p:cSldViewPr>
      <p:cViewPr varScale="1">
        <p:scale>
          <a:sx n="71" d="100"/>
          <a:sy n="71" d="100"/>
        </p:scale>
        <p:origin x="-1908" y="-90"/>
      </p:cViewPr>
      <p:guideLst>
        <p:guide orient="horz" pos="2160"/>
        <p:guide pos="2880"/>
      </p:guideLst>
    </p:cSldViewPr>
  </p:slideViewPr>
  <p:outlineViewPr>
    <p:cViewPr>
      <p:scale>
        <a:sx n="33" d="100"/>
        <a:sy n="33" d="100"/>
      </p:scale>
      <p:origin x="150" y="9612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400C87-E680-46F9-A43E-E1608A731E50}" type="doc">
      <dgm:prSet loTypeId="urn:microsoft.com/office/officeart/2005/8/layout/hierarchy2" loCatId="hierarchy" qsTypeId="urn:microsoft.com/office/officeart/2005/8/quickstyle/3d2" qsCatId="3D" csTypeId="urn:microsoft.com/office/officeart/2005/8/colors/accent2_5" csCatId="accent2" phldr="1"/>
      <dgm:spPr/>
      <dgm:t>
        <a:bodyPr/>
        <a:lstStyle/>
        <a:p>
          <a:pPr rtl="1"/>
          <a:endParaRPr lang="ar-SA"/>
        </a:p>
      </dgm:t>
    </dgm:pt>
    <dgm:pt modelId="{D2396D98-A6A7-4410-A6C3-AFBD45D972E5}">
      <dgm:prSet phldrT="[نص]" custT="1"/>
      <dgm:spPr>
        <a:solidFill>
          <a:srgbClr val="7030A0"/>
        </a:solidFill>
      </dgm:spPr>
      <dgm:t>
        <a:bodyPr/>
        <a:lstStyle/>
        <a:p>
          <a:pPr rtl="1"/>
          <a:r>
            <a:rPr lang="ar-SY" sz="3200" dirty="0" smtClean="0">
              <a:latin typeface="Arabic Typesetting" pitchFamily="66" charset="-78"/>
              <a:cs typeface="Arabic Typesetting" pitchFamily="66" charset="-78"/>
            </a:rPr>
            <a:t>موضوع التامين</a:t>
          </a:r>
          <a:endParaRPr lang="ar-SA" sz="3200" dirty="0">
            <a:latin typeface="Arabic Typesetting" pitchFamily="66" charset="-78"/>
            <a:cs typeface="Arabic Typesetting" pitchFamily="66" charset="-78"/>
          </a:endParaRPr>
        </a:p>
      </dgm:t>
    </dgm:pt>
    <dgm:pt modelId="{391CAD88-8635-4476-8538-4988631A5094}" type="parTrans" cxnId="{E61EB7CF-C47D-4F62-9265-7EF2DE499DB9}">
      <dgm:prSet/>
      <dgm:spPr/>
      <dgm:t>
        <a:bodyPr/>
        <a:lstStyle/>
        <a:p>
          <a:pPr rtl="1"/>
          <a:endParaRPr lang="ar-SA"/>
        </a:p>
      </dgm:t>
    </dgm:pt>
    <dgm:pt modelId="{DF35D14B-B2F5-4DF2-B848-036F1BFFA166}" type="sibTrans" cxnId="{E61EB7CF-C47D-4F62-9265-7EF2DE499DB9}">
      <dgm:prSet/>
      <dgm:spPr/>
      <dgm:t>
        <a:bodyPr/>
        <a:lstStyle/>
        <a:p>
          <a:pPr rtl="1"/>
          <a:endParaRPr lang="ar-SA"/>
        </a:p>
      </dgm:t>
    </dgm:pt>
    <dgm:pt modelId="{B24AA837-3E9F-40CA-8210-D325EFAE4E9E}">
      <dgm:prSet phldrT="[نص]" custT="1"/>
      <dgm:spPr>
        <a:solidFill>
          <a:srgbClr val="7030A0"/>
        </a:solidFill>
      </dgm:spPr>
      <dgm:t>
        <a:bodyPr/>
        <a:lstStyle/>
        <a:p>
          <a:pPr rtl="1"/>
          <a:r>
            <a:rPr lang="ar-SY" sz="3600" dirty="0" smtClean="0">
              <a:latin typeface="Arabic Typesetting" pitchFamily="66" charset="-78"/>
              <a:cs typeface="Arabic Typesetting" pitchFamily="66" charset="-78"/>
            </a:rPr>
            <a:t>التأمين على الأشخاص</a:t>
          </a:r>
          <a:endParaRPr lang="ar-SA" sz="3600" dirty="0">
            <a:latin typeface="Arabic Typesetting" pitchFamily="66" charset="-78"/>
            <a:cs typeface="Arabic Typesetting" pitchFamily="66" charset="-78"/>
          </a:endParaRPr>
        </a:p>
      </dgm:t>
    </dgm:pt>
    <dgm:pt modelId="{B935D15F-7CE9-4446-ACF4-B9AB6F26889C}" type="parTrans" cxnId="{75F72234-B1CD-43CF-8F9B-06FABE3C05FA}">
      <dgm:prSet/>
      <dgm:spPr/>
      <dgm:t>
        <a:bodyPr/>
        <a:lstStyle/>
        <a:p>
          <a:pPr rtl="1"/>
          <a:endParaRPr lang="ar-SA"/>
        </a:p>
      </dgm:t>
    </dgm:pt>
    <dgm:pt modelId="{52D402BF-15BC-4784-A8E9-CC6BB9AC0016}" type="sibTrans" cxnId="{75F72234-B1CD-43CF-8F9B-06FABE3C05FA}">
      <dgm:prSet/>
      <dgm:spPr/>
      <dgm:t>
        <a:bodyPr/>
        <a:lstStyle/>
        <a:p>
          <a:pPr rtl="1"/>
          <a:endParaRPr lang="ar-SA"/>
        </a:p>
      </dgm:t>
    </dgm:pt>
    <dgm:pt modelId="{536B49F5-6E99-4A91-9478-424FBA6ED26E}">
      <dgm:prSet phldrT="[نص]" custT="1"/>
      <dgm:spPr>
        <a:solidFill>
          <a:srgbClr val="7030A0"/>
        </a:solidFill>
      </dgm:spPr>
      <dgm:t>
        <a:bodyPr/>
        <a:lstStyle/>
        <a:p>
          <a:pPr rtl="1"/>
          <a:r>
            <a:rPr lang="ar-SY" sz="3600" dirty="0" smtClean="0">
              <a:latin typeface="Arabic Typesetting" pitchFamily="66" charset="-78"/>
              <a:cs typeface="Arabic Typesetting" pitchFamily="66" charset="-78"/>
            </a:rPr>
            <a:t> التأمين على الأضرار</a:t>
          </a:r>
          <a:endParaRPr lang="ar-SA" sz="3600" dirty="0">
            <a:latin typeface="Arabic Typesetting" pitchFamily="66" charset="-78"/>
            <a:cs typeface="Arabic Typesetting" pitchFamily="66" charset="-78"/>
          </a:endParaRPr>
        </a:p>
      </dgm:t>
    </dgm:pt>
    <dgm:pt modelId="{B468A78C-799B-4306-9286-F4C96487A6BB}" type="parTrans" cxnId="{8AB19C47-84D3-4D42-8A89-1C598F324BC3}">
      <dgm:prSet/>
      <dgm:spPr/>
      <dgm:t>
        <a:bodyPr/>
        <a:lstStyle/>
        <a:p>
          <a:pPr rtl="1"/>
          <a:endParaRPr lang="ar-SA"/>
        </a:p>
      </dgm:t>
    </dgm:pt>
    <dgm:pt modelId="{887E686E-767F-4D56-9558-D2D9A7E061CB}" type="sibTrans" cxnId="{8AB19C47-84D3-4D42-8A89-1C598F324BC3}">
      <dgm:prSet/>
      <dgm:spPr/>
      <dgm:t>
        <a:bodyPr/>
        <a:lstStyle/>
        <a:p>
          <a:pPr rtl="1"/>
          <a:endParaRPr lang="ar-SA"/>
        </a:p>
      </dgm:t>
    </dgm:pt>
    <dgm:pt modelId="{708DF384-8D6A-4117-B352-7E472296381D}">
      <dgm:prSet phldrT="[نص]" custT="1"/>
      <dgm:spPr>
        <a:solidFill>
          <a:srgbClr val="0070C0"/>
        </a:solidFill>
      </dgm:spPr>
      <dgm:t>
        <a:bodyPr/>
        <a:lstStyle/>
        <a:p>
          <a:pPr rtl="1"/>
          <a:r>
            <a:rPr lang="ar-SY" sz="4000" dirty="0" smtClean="0">
              <a:latin typeface="Arabic Typesetting" pitchFamily="66" charset="-78"/>
              <a:cs typeface="Arabic Typesetting" pitchFamily="66" charset="-78"/>
            </a:rPr>
            <a:t>عنصر التعاقد</a:t>
          </a:r>
          <a:endParaRPr lang="ar-SA" sz="4000" dirty="0">
            <a:latin typeface="Arabic Typesetting" pitchFamily="66" charset="-78"/>
            <a:cs typeface="Arabic Typesetting" pitchFamily="66" charset="-78"/>
          </a:endParaRPr>
        </a:p>
      </dgm:t>
    </dgm:pt>
    <dgm:pt modelId="{3DC9D26D-716A-4E3E-8BB3-07F3A153EE03}" type="parTrans" cxnId="{D4BCF542-90E6-45A7-B8EF-23653514D438}">
      <dgm:prSet/>
      <dgm:spPr/>
      <dgm:t>
        <a:bodyPr/>
        <a:lstStyle/>
        <a:p>
          <a:pPr rtl="1"/>
          <a:endParaRPr lang="ar-SA"/>
        </a:p>
      </dgm:t>
    </dgm:pt>
    <dgm:pt modelId="{DB62F328-194F-4992-97DF-1BF7D576E36E}" type="sibTrans" cxnId="{D4BCF542-90E6-45A7-B8EF-23653514D438}">
      <dgm:prSet/>
      <dgm:spPr/>
      <dgm:t>
        <a:bodyPr/>
        <a:lstStyle/>
        <a:p>
          <a:pPr rtl="1"/>
          <a:endParaRPr lang="ar-SA"/>
        </a:p>
      </dgm:t>
    </dgm:pt>
    <dgm:pt modelId="{EBAA545A-650B-43E6-8578-EC4FD40D908A}">
      <dgm:prSet phldrT="[نص]" custT="1"/>
      <dgm:spPr>
        <a:solidFill>
          <a:srgbClr val="0070C0"/>
        </a:solidFill>
      </dgm:spPr>
      <dgm:t>
        <a:bodyPr/>
        <a:lstStyle/>
        <a:p>
          <a:pPr rtl="1"/>
          <a:r>
            <a:rPr lang="ar-SY" sz="4000" dirty="0" smtClean="0">
              <a:latin typeface="Arabic Typesetting" pitchFamily="66" charset="-78"/>
              <a:cs typeface="Arabic Typesetting" pitchFamily="66" charset="-78"/>
            </a:rPr>
            <a:t>اختياري</a:t>
          </a:r>
          <a:endParaRPr lang="ar-SA" sz="4000" dirty="0">
            <a:latin typeface="Arabic Typesetting" pitchFamily="66" charset="-78"/>
            <a:cs typeface="Arabic Typesetting" pitchFamily="66" charset="-78"/>
          </a:endParaRPr>
        </a:p>
      </dgm:t>
    </dgm:pt>
    <dgm:pt modelId="{95B22A80-3199-4B09-AA53-ACBDEEDBBCDB}" type="parTrans" cxnId="{E7DCF4A4-F70D-4DCD-BBAA-1248BE3FBD1F}">
      <dgm:prSet/>
      <dgm:spPr/>
      <dgm:t>
        <a:bodyPr/>
        <a:lstStyle/>
        <a:p>
          <a:pPr rtl="1"/>
          <a:endParaRPr lang="ar-SA"/>
        </a:p>
      </dgm:t>
    </dgm:pt>
    <dgm:pt modelId="{A56CF689-C9A4-461B-9BE7-FA0D79AE706F}" type="sibTrans" cxnId="{E7DCF4A4-F70D-4DCD-BBAA-1248BE3FBD1F}">
      <dgm:prSet/>
      <dgm:spPr/>
      <dgm:t>
        <a:bodyPr/>
        <a:lstStyle/>
        <a:p>
          <a:pPr rtl="1"/>
          <a:endParaRPr lang="ar-SA"/>
        </a:p>
      </dgm:t>
    </dgm:pt>
    <dgm:pt modelId="{B2114B59-0928-4951-BAE7-C054DE3C6274}">
      <dgm:prSet phldrT="[نص]" custT="1"/>
      <dgm:spPr>
        <a:solidFill>
          <a:srgbClr val="0070C0"/>
        </a:solidFill>
      </dgm:spPr>
      <dgm:t>
        <a:bodyPr/>
        <a:lstStyle/>
        <a:p>
          <a:pPr rtl="1"/>
          <a:r>
            <a:rPr lang="ar-SY" sz="4000" dirty="0" smtClean="0">
              <a:latin typeface="Arabic Typesetting" pitchFamily="66" charset="-78"/>
              <a:cs typeface="Arabic Typesetting" pitchFamily="66" charset="-78"/>
            </a:rPr>
            <a:t>إجباري</a:t>
          </a:r>
          <a:endParaRPr lang="ar-SA" sz="4000" dirty="0">
            <a:latin typeface="Arabic Typesetting" pitchFamily="66" charset="-78"/>
            <a:cs typeface="Arabic Typesetting" pitchFamily="66" charset="-78"/>
          </a:endParaRPr>
        </a:p>
      </dgm:t>
    </dgm:pt>
    <dgm:pt modelId="{F43C64DD-F58A-4A39-AD61-604C764347E0}" type="parTrans" cxnId="{3D7C3466-EEC5-4A9F-A09A-B49C4E404387}">
      <dgm:prSet/>
      <dgm:spPr/>
      <dgm:t>
        <a:bodyPr/>
        <a:lstStyle/>
        <a:p>
          <a:pPr rtl="1"/>
          <a:endParaRPr lang="ar-SA"/>
        </a:p>
      </dgm:t>
    </dgm:pt>
    <dgm:pt modelId="{772EF91C-0074-4E8A-A91F-58078AAF639F}" type="sibTrans" cxnId="{3D7C3466-EEC5-4A9F-A09A-B49C4E404387}">
      <dgm:prSet/>
      <dgm:spPr/>
      <dgm:t>
        <a:bodyPr/>
        <a:lstStyle/>
        <a:p>
          <a:pPr rtl="1"/>
          <a:endParaRPr lang="ar-SA"/>
        </a:p>
      </dgm:t>
    </dgm:pt>
    <dgm:pt modelId="{A8577C77-6409-4A45-B3A8-D86E465952F0}">
      <dgm:prSet custT="1"/>
      <dgm:spPr>
        <a:solidFill>
          <a:srgbClr val="AC75D5"/>
        </a:solidFill>
      </dgm:spPr>
      <dgm:t>
        <a:bodyPr/>
        <a:lstStyle/>
        <a:p>
          <a:pPr rtl="1"/>
          <a:r>
            <a:rPr lang="ar-SY" sz="4000" dirty="0" smtClean="0">
              <a:latin typeface="Arabic Typesetting" pitchFamily="66" charset="-78"/>
              <a:cs typeface="Arabic Typesetting" pitchFamily="66" charset="-78"/>
            </a:rPr>
            <a:t>التأمين على الحياة</a:t>
          </a:r>
          <a:endParaRPr lang="ar-SA" sz="4000" dirty="0">
            <a:latin typeface="Arabic Typesetting" pitchFamily="66" charset="-78"/>
            <a:cs typeface="Arabic Typesetting" pitchFamily="66" charset="-78"/>
          </a:endParaRPr>
        </a:p>
      </dgm:t>
    </dgm:pt>
    <dgm:pt modelId="{6E070C46-B07D-4731-A652-3359205D0B50}" type="parTrans" cxnId="{F55F6B37-9654-469B-82E4-8CD3F3A50489}">
      <dgm:prSet/>
      <dgm:spPr/>
      <dgm:t>
        <a:bodyPr/>
        <a:lstStyle/>
        <a:p>
          <a:pPr rtl="1"/>
          <a:endParaRPr lang="ar-SA"/>
        </a:p>
      </dgm:t>
    </dgm:pt>
    <dgm:pt modelId="{26CC45D5-55AB-43CD-90A1-A7B86FE198AB}" type="sibTrans" cxnId="{F55F6B37-9654-469B-82E4-8CD3F3A50489}">
      <dgm:prSet/>
      <dgm:spPr/>
      <dgm:t>
        <a:bodyPr/>
        <a:lstStyle/>
        <a:p>
          <a:pPr rtl="1"/>
          <a:endParaRPr lang="ar-SA"/>
        </a:p>
      </dgm:t>
    </dgm:pt>
    <dgm:pt modelId="{14C544FE-86B6-415F-B063-9699D259598E}">
      <dgm:prSet custT="1"/>
      <dgm:spPr>
        <a:solidFill>
          <a:srgbClr val="AC75D5"/>
        </a:solidFill>
      </dgm:spPr>
      <dgm:t>
        <a:bodyPr/>
        <a:lstStyle/>
        <a:p>
          <a:pPr rtl="1"/>
          <a:r>
            <a:rPr lang="ar-SY" sz="3600" dirty="0" smtClean="0">
              <a:latin typeface="Arabic Typesetting" pitchFamily="66" charset="-78"/>
              <a:cs typeface="Arabic Typesetting" pitchFamily="66" charset="-78"/>
            </a:rPr>
            <a:t>التامين على الحوادث </a:t>
          </a:r>
          <a:r>
            <a:rPr lang="ar-SY" sz="3600" dirty="0" err="1" smtClean="0">
              <a:latin typeface="Arabic Typesetting" pitchFamily="66" charset="-78"/>
              <a:cs typeface="Arabic Typesetting" pitchFamily="66" charset="-78"/>
            </a:rPr>
            <a:t>و</a:t>
          </a:r>
          <a:r>
            <a:rPr lang="ar-SY" sz="3600" dirty="0" smtClean="0">
              <a:latin typeface="Arabic Typesetting" pitchFamily="66" charset="-78"/>
              <a:cs typeface="Arabic Typesetting" pitchFamily="66" charset="-78"/>
            </a:rPr>
            <a:t> الإصابات</a:t>
          </a:r>
          <a:endParaRPr lang="ar-SA" sz="3600" dirty="0">
            <a:latin typeface="Arabic Typesetting" pitchFamily="66" charset="-78"/>
            <a:cs typeface="Arabic Typesetting" pitchFamily="66" charset="-78"/>
          </a:endParaRPr>
        </a:p>
      </dgm:t>
    </dgm:pt>
    <dgm:pt modelId="{2D2EACDF-6572-4B65-9862-DEAAB2E88183}" type="parTrans" cxnId="{4DDFB176-E476-44D6-AF14-45F88C049F07}">
      <dgm:prSet/>
      <dgm:spPr/>
      <dgm:t>
        <a:bodyPr/>
        <a:lstStyle/>
        <a:p>
          <a:pPr rtl="1"/>
          <a:endParaRPr lang="ar-SA"/>
        </a:p>
      </dgm:t>
    </dgm:pt>
    <dgm:pt modelId="{8EBB3F66-85A5-4CCF-9B32-3E902638FD76}" type="sibTrans" cxnId="{4DDFB176-E476-44D6-AF14-45F88C049F07}">
      <dgm:prSet/>
      <dgm:spPr/>
      <dgm:t>
        <a:bodyPr/>
        <a:lstStyle/>
        <a:p>
          <a:pPr rtl="1"/>
          <a:endParaRPr lang="ar-SA"/>
        </a:p>
      </dgm:t>
    </dgm:pt>
    <dgm:pt modelId="{9F1E2DD8-7F26-4CEC-B736-90827548D801}">
      <dgm:prSet custT="1"/>
      <dgm:spPr>
        <a:solidFill>
          <a:srgbClr val="AC75D5"/>
        </a:solidFill>
      </dgm:spPr>
      <dgm:t>
        <a:bodyPr/>
        <a:lstStyle/>
        <a:p>
          <a:pPr rtl="1"/>
          <a:r>
            <a:rPr lang="ar-SY" sz="4000" dirty="0" smtClean="0">
              <a:latin typeface="Arabic Typesetting" pitchFamily="66" charset="-78"/>
              <a:cs typeface="Arabic Typesetting" pitchFamily="66" charset="-78"/>
            </a:rPr>
            <a:t>التأمين الصحي</a:t>
          </a:r>
          <a:endParaRPr lang="ar-SA" sz="4000" dirty="0">
            <a:latin typeface="Arabic Typesetting" pitchFamily="66" charset="-78"/>
            <a:cs typeface="Arabic Typesetting" pitchFamily="66" charset="-78"/>
          </a:endParaRPr>
        </a:p>
      </dgm:t>
    </dgm:pt>
    <dgm:pt modelId="{9AD1E1E0-E8E7-449C-AAA4-906C93A0628F}" type="parTrans" cxnId="{F2781AFA-8B70-4963-8F24-D85D6E9D2059}">
      <dgm:prSet/>
      <dgm:spPr/>
      <dgm:t>
        <a:bodyPr/>
        <a:lstStyle/>
        <a:p>
          <a:pPr rtl="1"/>
          <a:endParaRPr lang="ar-SA"/>
        </a:p>
      </dgm:t>
    </dgm:pt>
    <dgm:pt modelId="{5B661682-6E14-43E8-80D9-533377876D82}" type="sibTrans" cxnId="{F2781AFA-8B70-4963-8F24-D85D6E9D2059}">
      <dgm:prSet/>
      <dgm:spPr/>
      <dgm:t>
        <a:bodyPr/>
        <a:lstStyle/>
        <a:p>
          <a:pPr rtl="1"/>
          <a:endParaRPr lang="ar-SA"/>
        </a:p>
      </dgm:t>
    </dgm:pt>
    <dgm:pt modelId="{95317F88-D5A3-4C38-88A3-73482E829374}">
      <dgm:prSet custT="1"/>
      <dgm:spPr>
        <a:solidFill>
          <a:srgbClr val="AC75D5"/>
        </a:solidFill>
      </dgm:spPr>
      <dgm:t>
        <a:bodyPr/>
        <a:lstStyle/>
        <a:p>
          <a:pPr rtl="1"/>
          <a:r>
            <a:rPr lang="ar-SY" sz="4000" dirty="0" smtClean="0">
              <a:latin typeface="Arabic Typesetting" pitchFamily="66" charset="-78"/>
              <a:cs typeface="Arabic Typesetting" pitchFamily="66" charset="-78"/>
            </a:rPr>
            <a:t>التأمين على الممتلكات</a:t>
          </a:r>
          <a:endParaRPr lang="ar-SA" sz="4000" dirty="0">
            <a:latin typeface="Arabic Typesetting" pitchFamily="66" charset="-78"/>
            <a:cs typeface="Arabic Typesetting" pitchFamily="66" charset="-78"/>
          </a:endParaRPr>
        </a:p>
      </dgm:t>
    </dgm:pt>
    <dgm:pt modelId="{8F767F78-B66A-484F-89CB-2A8280957225}" type="parTrans" cxnId="{945EDE56-A1B5-4708-839E-6860A1CBFFA3}">
      <dgm:prSet/>
      <dgm:spPr/>
      <dgm:t>
        <a:bodyPr/>
        <a:lstStyle/>
        <a:p>
          <a:pPr rtl="1"/>
          <a:endParaRPr lang="ar-SA"/>
        </a:p>
      </dgm:t>
    </dgm:pt>
    <dgm:pt modelId="{3E5934D6-553D-4B07-9713-92F56592F06B}" type="sibTrans" cxnId="{945EDE56-A1B5-4708-839E-6860A1CBFFA3}">
      <dgm:prSet/>
      <dgm:spPr/>
      <dgm:t>
        <a:bodyPr/>
        <a:lstStyle/>
        <a:p>
          <a:pPr rtl="1"/>
          <a:endParaRPr lang="ar-SA"/>
        </a:p>
      </dgm:t>
    </dgm:pt>
    <dgm:pt modelId="{9E7C3B40-6368-48BE-BB8B-3593FFC639F0}">
      <dgm:prSet custT="1"/>
      <dgm:spPr>
        <a:solidFill>
          <a:srgbClr val="AC75D5"/>
        </a:solidFill>
      </dgm:spPr>
      <dgm:t>
        <a:bodyPr/>
        <a:lstStyle/>
        <a:p>
          <a:pPr rtl="1"/>
          <a:r>
            <a:rPr lang="ar-SY" sz="4000" dirty="0" smtClean="0">
              <a:latin typeface="Arabic Typesetting" pitchFamily="66" charset="-78"/>
              <a:cs typeface="Arabic Typesetting" pitchFamily="66" charset="-78"/>
            </a:rPr>
            <a:t>التامين من المسؤولية</a:t>
          </a:r>
          <a:endParaRPr lang="ar-SA" sz="4000" dirty="0">
            <a:latin typeface="Arabic Typesetting" pitchFamily="66" charset="-78"/>
            <a:cs typeface="Arabic Typesetting" pitchFamily="66" charset="-78"/>
          </a:endParaRPr>
        </a:p>
      </dgm:t>
    </dgm:pt>
    <dgm:pt modelId="{66F5747C-C88A-447E-98A3-D2EBFB564297}" type="parTrans" cxnId="{2F026BAD-546D-4C68-A17E-41C3869FC818}">
      <dgm:prSet/>
      <dgm:spPr/>
      <dgm:t>
        <a:bodyPr/>
        <a:lstStyle/>
        <a:p>
          <a:pPr rtl="1"/>
          <a:endParaRPr lang="ar-SA"/>
        </a:p>
      </dgm:t>
    </dgm:pt>
    <dgm:pt modelId="{85BCF20E-C33B-4D90-B8AE-5E804E3091EA}" type="sibTrans" cxnId="{2F026BAD-546D-4C68-A17E-41C3869FC818}">
      <dgm:prSet/>
      <dgm:spPr/>
      <dgm:t>
        <a:bodyPr/>
        <a:lstStyle/>
        <a:p>
          <a:pPr rtl="1"/>
          <a:endParaRPr lang="ar-SA"/>
        </a:p>
      </dgm:t>
    </dgm:pt>
    <dgm:pt modelId="{B5766F0C-80A2-457F-98A0-0A059D754729}">
      <dgm:prSet/>
      <dgm:spPr/>
      <dgm:t>
        <a:bodyPr/>
        <a:lstStyle/>
        <a:p>
          <a:pPr rtl="1"/>
          <a:endParaRPr lang="ar-SA"/>
        </a:p>
      </dgm:t>
    </dgm:pt>
    <dgm:pt modelId="{E50066BA-6FAD-45AE-B27D-E7F9CF33928A}" type="parTrans" cxnId="{D2597829-7DB6-43C3-9F6C-4414220B763A}">
      <dgm:prSet/>
      <dgm:spPr/>
      <dgm:t>
        <a:bodyPr/>
        <a:lstStyle/>
        <a:p>
          <a:pPr rtl="1"/>
          <a:endParaRPr lang="ar-SA"/>
        </a:p>
      </dgm:t>
    </dgm:pt>
    <dgm:pt modelId="{13A65DC5-D87A-4516-9514-891BCEAF4430}" type="sibTrans" cxnId="{D2597829-7DB6-43C3-9F6C-4414220B763A}">
      <dgm:prSet/>
      <dgm:spPr/>
      <dgm:t>
        <a:bodyPr/>
        <a:lstStyle/>
        <a:p>
          <a:pPr rtl="1"/>
          <a:endParaRPr lang="ar-SA"/>
        </a:p>
      </dgm:t>
    </dgm:pt>
    <dgm:pt modelId="{F02940E7-8D9F-43D7-B2ED-F2AC39D8166D}">
      <dgm:prSet custT="1"/>
      <dgm:spPr>
        <a:solidFill>
          <a:srgbClr val="00B0F0"/>
        </a:solidFill>
      </dgm:spPr>
      <dgm:t>
        <a:bodyPr/>
        <a:lstStyle/>
        <a:p>
          <a:pPr rtl="1"/>
          <a:r>
            <a:rPr lang="ar-SY" sz="4000" b="1" dirty="0" err="1" smtClean="0">
              <a:latin typeface="Arabic Typesetting" pitchFamily="66" charset="-78"/>
              <a:cs typeface="Arabic Typesetting" pitchFamily="66" charset="-78"/>
            </a:rPr>
            <a:t>انواع</a:t>
          </a:r>
          <a:r>
            <a:rPr lang="ar-SY" sz="4000" b="1" dirty="0" smtClean="0">
              <a:latin typeface="Arabic Typesetting" pitchFamily="66" charset="-78"/>
              <a:cs typeface="Arabic Typesetting" pitchFamily="66" charset="-78"/>
            </a:rPr>
            <a:t> التأمين</a:t>
          </a:r>
          <a:endParaRPr lang="ar-SA" sz="4000" b="1" dirty="0">
            <a:latin typeface="Arabic Typesetting" pitchFamily="66" charset="-78"/>
            <a:cs typeface="Arabic Typesetting" pitchFamily="66" charset="-78"/>
          </a:endParaRPr>
        </a:p>
      </dgm:t>
    </dgm:pt>
    <dgm:pt modelId="{47C94CA2-CD0F-40E5-9642-C66FD081EE1B}" type="parTrans" cxnId="{A6DEC80A-248F-4C4B-B206-38A3B74B1686}">
      <dgm:prSet/>
      <dgm:spPr/>
      <dgm:t>
        <a:bodyPr/>
        <a:lstStyle/>
        <a:p>
          <a:pPr rtl="1"/>
          <a:endParaRPr lang="ar-SA"/>
        </a:p>
      </dgm:t>
    </dgm:pt>
    <dgm:pt modelId="{3F5B304C-176A-4C13-8550-29ED06FE2E52}" type="sibTrans" cxnId="{A6DEC80A-248F-4C4B-B206-38A3B74B1686}">
      <dgm:prSet/>
      <dgm:spPr/>
      <dgm:t>
        <a:bodyPr/>
        <a:lstStyle/>
        <a:p>
          <a:pPr rtl="1"/>
          <a:endParaRPr lang="ar-SA"/>
        </a:p>
      </dgm:t>
    </dgm:pt>
    <dgm:pt modelId="{F1F3F2D5-455C-4BCB-B345-2DA0DD5618B7}" type="pres">
      <dgm:prSet presAssocID="{5B400C87-E680-46F9-A43E-E1608A731E50}" presName="diagram" presStyleCnt="0">
        <dgm:presLayoutVars>
          <dgm:chPref val="1"/>
          <dgm:dir val="rev"/>
          <dgm:animOne val="branch"/>
          <dgm:animLvl val="lvl"/>
          <dgm:resizeHandles val="exact"/>
        </dgm:presLayoutVars>
      </dgm:prSet>
      <dgm:spPr/>
      <dgm:t>
        <a:bodyPr/>
        <a:lstStyle/>
        <a:p>
          <a:pPr rtl="1"/>
          <a:endParaRPr lang="ar-SA"/>
        </a:p>
      </dgm:t>
    </dgm:pt>
    <dgm:pt modelId="{A3551DEA-145C-4F57-9D65-929B6C4684F3}" type="pres">
      <dgm:prSet presAssocID="{B5766F0C-80A2-457F-98A0-0A059D754729}" presName="root1" presStyleCnt="0"/>
      <dgm:spPr/>
    </dgm:pt>
    <dgm:pt modelId="{3AC0EAFC-48AF-47E6-9468-8A32CCF83B73}" type="pres">
      <dgm:prSet presAssocID="{B5766F0C-80A2-457F-98A0-0A059D754729}" presName="LevelOneTextNode" presStyleLbl="node0" presStyleIdx="0" presStyleCnt="2" custLinFactY="60317" custLinFactNeighborX="15969" custLinFactNeighborY="100000">
        <dgm:presLayoutVars>
          <dgm:chPref val="3"/>
        </dgm:presLayoutVars>
      </dgm:prSet>
      <dgm:spPr/>
      <dgm:t>
        <a:bodyPr/>
        <a:lstStyle/>
        <a:p>
          <a:pPr rtl="1"/>
          <a:endParaRPr lang="ar-SA"/>
        </a:p>
      </dgm:t>
    </dgm:pt>
    <dgm:pt modelId="{3E27442E-BF29-4902-9F76-AF9F074E5B3D}" type="pres">
      <dgm:prSet presAssocID="{B5766F0C-80A2-457F-98A0-0A059D754729}" presName="level2hierChild" presStyleCnt="0"/>
      <dgm:spPr/>
    </dgm:pt>
    <dgm:pt modelId="{EB350C57-D8C1-425D-A45D-3B1568ED83ED}" type="pres">
      <dgm:prSet presAssocID="{391CAD88-8635-4476-8538-4988631A5094}" presName="conn2-1" presStyleLbl="parChTrans1D2" presStyleIdx="0" presStyleCnt="2"/>
      <dgm:spPr/>
      <dgm:t>
        <a:bodyPr/>
        <a:lstStyle/>
        <a:p>
          <a:pPr rtl="1"/>
          <a:endParaRPr lang="ar-SA"/>
        </a:p>
      </dgm:t>
    </dgm:pt>
    <dgm:pt modelId="{C47D22D2-761F-474A-8665-A34C56800211}" type="pres">
      <dgm:prSet presAssocID="{391CAD88-8635-4476-8538-4988631A5094}" presName="connTx" presStyleLbl="parChTrans1D2" presStyleIdx="0" presStyleCnt="2"/>
      <dgm:spPr/>
      <dgm:t>
        <a:bodyPr/>
        <a:lstStyle/>
        <a:p>
          <a:pPr rtl="1"/>
          <a:endParaRPr lang="ar-SA"/>
        </a:p>
      </dgm:t>
    </dgm:pt>
    <dgm:pt modelId="{71D814D0-FF29-4569-820C-FE83E566738A}" type="pres">
      <dgm:prSet presAssocID="{D2396D98-A6A7-4410-A6C3-AFBD45D972E5}" presName="root2" presStyleCnt="0"/>
      <dgm:spPr/>
    </dgm:pt>
    <dgm:pt modelId="{1218214A-50B7-4B8D-95DE-03428821A5A0}" type="pres">
      <dgm:prSet presAssocID="{D2396D98-A6A7-4410-A6C3-AFBD45D972E5}" presName="LevelTwoTextNode" presStyleLbl="node2" presStyleIdx="0" presStyleCnt="2" custScaleX="156279" custScaleY="203009" custLinFactNeighborX="5672" custLinFactNeighborY="-49226">
        <dgm:presLayoutVars>
          <dgm:chPref val="3"/>
        </dgm:presLayoutVars>
      </dgm:prSet>
      <dgm:spPr/>
      <dgm:t>
        <a:bodyPr/>
        <a:lstStyle/>
        <a:p>
          <a:pPr rtl="1"/>
          <a:endParaRPr lang="ar-SA"/>
        </a:p>
      </dgm:t>
    </dgm:pt>
    <dgm:pt modelId="{CF2E2936-F480-4D25-9967-E698E9670971}" type="pres">
      <dgm:prSet presAssocID="{D2396D98-A6A7-4410-A6C3-AFBD45D972E5}" presName="level3hierChild" presStyleCnt="0"/>
      <dgm:spPr/>
    </dgm:pt>
    <dgm:pt modelId="{F6860904-7C67-478C-B98D-1A912100F28E}" type="pres">
      <dgm:prSet presAssocID="{B935D15F-7CE9-4446-ACF4-B9AB6F26889C}" presName="conn2-1" presStyleLbl="parChTrans1D3" presStyleIdx="0" presStyleCnt="4"/>
      <dgm:spPr/>
      <dgm:t>
        <a:bodyPr/>
        <a:lstStyle/>
        <a:p>
          <a:pPr rtl="1"/>
          <a:endParaRPr lang="ar-SA"/>
        </a:p>
      </dgm:t>
    </dgm:pt>
    <dgm:pt modelId="{703D0185-7D25-4B9F-A6DB-0996933AE029}" type="pres">
      <dgm:prSet presAssocID="{B935D15F-7CE9-4446-ACF4-B9AB6F26889C}" presName="connTx" presStyleLbl="parChTrans1D3" presStyleIdx="0" presStyleCnt="4"/>
      <dgm:spPr/>
      <dgm:t>
        <a:bodyPr/>
        <a:lstStyle/>
        <a:p>
          <a:pPr rtl="1"/>
          <a:endParaRPr lang="ar-SA"/>
        </a:p>
      </dgm:t>
    </dgm:pt>
    <dgm:pt modelId="{B1F0DB1C-F532-4F8E-8785-C3E1CDD12C49}" type="pres">
      <dgm:prSet presAssocID="{B24AA837-3E9F-40CA-8210-D325EFAE4E9E}" presName="root2" presStyleCnt="0"/>
      <dgm:spPr/>
    </dgm:pt>
    <dgm:pt modelId="{B5A3AC06-14AA-40BE-B15E-3E0C544EF037}" type="pres">
      <dgm:prSet presAssocID="{B24AA837-3E9F-40CA-8210-D325EFAE4E9E}" presName="LevelTwoTextNode" presStyleLbl="node3" presStyleIdx="0" presStyleCnt="4" custScaleX="164746" custScaleY="191890">
        <dgm:presLayoutVars>
          <dgm:chPref val="3"/>
        </dgm:presLayoutVars>
      </dgm:prSet>
      <dgm:spPr/>
      <dgm:t>
        <a:bodyPr/>
        <a:lstStyle/>
        <a:p>
          <a:pPr rtl="1"/>
          <a:endParaRPr lang="ar-SA"/>
        </a:p>
      </dgm:t>
    </dgm:pt>
    <dgm:pt modelId="{4D5ECE3C-5D35-435C-8937-94F0116525A9}" type="pres">
      <dgm:prSet presAssocID="{B24AA837-3E9F-40CA-8210-D325EFAE4E9E}" presName="level3hierChild" presStyleCnt="0"/>
      <dgm:spPr/>
    </dgm:pt>
    <dgm:pt modelId="{0BB5B5C0-3529-4130-9922-248DE9E9C654}" type="pres">
      <dgm:prSet presAssocID="{6E070C46-B07D-4731-A652-3359205D0B50}" presName="conn2-1" presStyleLbl="parChTrans1D4" presStyleIdx="0" presStyleCnt="5"/>
      <dgm:spPr/>
      <dgm:t>
        <a:bodyPr/>
        <a:lstStyle/>
        <a:p>
          <a:pPr rtl="1"/>
          <a:endParaRPr lang="ar-SA"/>
        </a:p>
      </dgm:t>
    </dgm:pt>
    <dgm:pt modelId="{938416C8-9275-4F5E-900C-AA2399B6EEDB}" type="pres">
      <dgm:prSet presAssocID="{6E070C46-B07D-4731-A652-3359205D0B50}" presName="connTx" presStyleLbl="parChTrans1D4" presStyleIdx="0" presStyleCnt="5"/>
      <dgm:spPr/>
      <dgm:t>
        <a:bodyPr/>
        <a:lstStyle/>
        <a:p>
          <a:pPr rtl="1"/>
          <a:endParaRPr lang="ar-SA"/>
        </a:p>
      </dgm:t>
    </dgm:pt>
    <dgm:pt modelId="{4D0915B4-BA9B-430E-862C-C36D26264DDB}" type="pres">
      <dgm:prSet presAssocID="{A8577C77-6409-4A45-B3A8-D86E465952F0}" presName="root2" presStyleCnt="0"/>
      <dgm:spPr/>
    </dgm:pt>
    <dgm:pt modelId="{ABE005ED-A971-47B7-B634-D48105B12CC3}" type="pres">
      <dgm:prSet presAssocID="{A8577C77-6409-4A45-B3A8-D86E465952F0}" presName="LevelTwoTextNode" presStyleLbl="node4" presStyleIdx="0" presStyleCnt="5" custScaleX="325285" custScaleY="145758">
        <dgm:presLayoutVars>
          <dgm:chPref val="3"/>
        </dgm:presLayoutVars>
      </dgm:prSet>
      <dgm:spPr/>
      <dgm:t>
        <a:bodyPr/>
        <a:lstStyle/>
        <a:p>
          <a:pPr rtl="1"/>
          <a:endParaRPr lang="ar-SA"/>
        </a:p>
      </dgm:t>
    </dgm:pt>
    <dgm:pt modelId="{A32269E8-35D6-4236-A7D4-E801A5AB1D92}" type="pres">
      <dgm:prSet presAssocID="{A8577C77-6409-4A45-B3A8-D86E465952F0}" presName="level3hierChild" presStyleCnt="0"/>
      <dgm:spPr/>
    </dgm:pt>
    <dgm:pt modelId="{51B8E984-3A84-4F1F-B1C3-3D0AAEADAAE2}" type="pres">
      <dgm:prSet presAssocID="{2D2EACDF-6572-4B65-9862-DEAAB2E88183}" presName="conn2-1" presStyleLbl="parChTrans1D4" presStyleIdx="1" presStyleCnt="5"/>
      <dgm:spPr/>
      <dgm:t>
        <a:bodyPr/>
        <a:lstStyle/>
        <a:p>
          <a:pPr rtl="1"/>
          <a:endParaRPr lang="ar-SA"/>
        </a:p>
      </dgm:t>
    </dgm:pt>
    <dgm:pt modelId="{13BFE6A6-5C50-4176-8D72-573AB2085A8D}" type="pres">
      <dgm:prSet presAssocID="{2D2EACDF-6572-4B65-9862-DEAAB2E88183}" presName="connTx" presStyleLbl="parChTrans1D4" presStyleIdx="1" presStyleCnt="5"/>
      <dgm:spPr/>
      <dgm:t>
        <a:bodyPr/>
        <a:lstStyle/>
        <a:p>
          <a:pPr rtl="1"/>
          <a:endParaRPr lang="ar-SA"/>
        </a:p>
      </dgm:t>
    </dgm:pt>
    <dgm:pt modelId="{6EE38918-C2C6-494F-9365-6B702A5519DD}" type="pres">
      <dgm:prSet presAssocID="{14C544FE-86B6-415F-B063-9699D259598E}" presName="root2" presStyleCnt="0"/>
      <dgm:spPr/>
    </dgm:pt>
    <dgm:pt modelId="{66C7590D-5919-43C7-8113-06E3FC723AC4}" type="pres">
      <dgm:prSet presAssocID="{14C544FE-86B6-415F-B063-9699D259598E}" presName="LevelTwoTextNode" presStyleLbl="node4" presStyleIdx="1" presStyleCnt="5" custScaleX="334784" custScaleY="239603">
        <dgm:presLayoutVars>
          <dgm:chPref val="3"/>
        </dgm:presLayoutVars>
      </dgm:prSet>
      <dgm:spPr/>
      <dgm:t>
        <a:bodyPr/>
        <a:lstStyle/>
        <a:p>
          <a:pPr rtl="1"/>
          <a:endParaRPr lang="ar-SA"/>
        </a:p>
      </dgm:t>
    </dgm:pt>
    <dgm:pt modelId="{1F1C21CE-2AF5-4DB4-A613-EEE1302E7DFE}" type="pres">
      <dgm:prSet presAssocID="{14C544FE-86B6-415F-B063-9699D259598E}" presName="level3hierChild" presStyleCnt="0"/>
      <dgm:spPr/>
    </dgm:pt>
    <dgm:pt modelId="{CA19EC84-9A5A-4D0C-8B29-A49FBA34A27F}" type="pres">
      <dgm:prSet presAssocID="{9AD1E1E0-E8E7-449C-AAA4-906C93A0628F}" presName="conn2-1" presStyleLbl="parChTrans1D4" presStyleIdx="2" presStyleCnt="5"/>
      <dgm:spPr/>
      <dgm:t>
        <a:bodyPr/>
        <a:lstStyle/>
        <a:p>
          <a:pPr rtl="1"/>
          <a:endParaRPr lang="ar-SA"/>
        </a:p>
      </dgm:t>
    </dgm:pt>
    <dgm:pt modelId="{E4D72CC8-3401-4916-8DB3-B584C9692687}" type="pres">
      <dgm:prSet presAssocID="{9AD1E1E0-E8E7-449C-AAA4-906C93A0628F}" presName="connTx" presStyleLbl="parChTrans1D4" presStyleIdx="2" presStyleCnt="5"/>
      <dgm:spPr/>
      <dgm:t>
        <a:bodyPr/>
        <a:lstStyle/>
        <a:p>
          <a:pPr rtl="1"/>
          <a:endParaRPr lang="ar-SA"/>
        </a:p>
      </dgm:t>
    </dgm:pt>
    <dgm:pt modelId="{DF592664-D7E4-44DA-8F50-D4756D19357D}" type="pres">
      <dgm:prSet presAssocID="{9F1E2DD8-7F26-4CEC-B736-90827548D801}" presName="root2" presStyleCnt="0"/>
      <dgm:spPr/>
    </dgm:pt>
    <dgm:pt modelId="{5C5468ED-7157-447E-8E46-C2E9DA808B4F}" type="pres">
      <dgm:prSet presAssocID="{9F1E2DD8-7F26-4CEC-B736-90827548D801}" presName="LevelTwoTextNode" presStyleLbl="node4" presStyleIdx="2" presStyleCnt="5" custScaleX="333967" custScaleY="158985">
        <dgm:presLayoutVars>
          <dgm:chPref val="3"/>
        </dgm:presLayoutVars>
      </dgm:prSet>
      <dgm:spPr/>
      <dgm:t>
        <a:bodyPr/>
        <a:lstStyle/>
        <a:p>
          <a:pPr rtl="1"/>
          <a:endParaRPr lang="ar-SA"/>
        </a:p>
      </dgm:t>
    </dgm:pt>
    <dgm:pt modelId="{AB2DD710-89F5-41A8-8994-A43D2666A876}" type="pres">
      <dgm:prSet presAssocID="{9F1E2DD8-7F26-4CEC-B736-90827548D801}" presName="level3hierChild" presStyleCnt="0"/>
      <dgm:spPr/>
    </dgm:pt>
    <dgm:pt modelId="{3657F8F3-921B-4660-8D63-5D5AFED59D18}" type="pres">
      <dgm:prSet presAssocID="{B468A78C-799B-4306-9286-F4C96487A6BB}" presName="conn2-1" presStyleLbl="parChTrans1D3" presStyleIdx="1" presStyleCnt="4"/>
      <dgm:spPr/>
      <dgm:t>
        <a:bodyPr/>
        <a:lstStyle/>
        <a:p>
          <a:pPr rtl="1"/>
          <a:endParaRPr lang="ar-SA"/>
        </a:p>
      </dgm:t>
    </dgm:pt>
    <dgm:pt modelId="{CF564BD9-7031-4233-A273-37C7D77FF874}" type="pres">
      <dgm:prSet presAssocID="{B468A78C-799B-4306-9286-F4C96487A6BB}" presName="connTx" presStyleLbl="parChTrans1D3" presStyleIdx="1" presStyleCnt="4"/>
      <dgm:spPr/>
      <dgm:t>
        <a:bodyPr/>
        <a:lstStyle/>
        <a:p>
          <a:pPr rtl="1"/>
          <a:endParaRPr lang="ar-SA"/>
        </a:p>
      </dgm:t>
    </dgm:pt>
    <dgm:pt modelId="{260CC4BC-9C47-4C71-93BA-E18AF7474E6D}" type="pres">
      <dgm:prSet presAssocID="{536B49F5-6E99-4A91-9478-424FBA6ED26E}" presName="root2" presStyleCnt="0"/>
      <dgm:spPr/>
    </dgm:pt>
    <dgm:pt modelId="{A9F8BEA5-2947-4BC8-B65C-9EA034FF1595}" type="pres">
      <dgm:prSet presAssocID="{536B49F5-6E99-4A91-9478-424FBA6ED26E}" presName="LevelTwoTextNode" presStyleLbl="node3" presStyleIdx="1" presStyleCnt="4" custScaleX="172248" custScaleY="220060">
        <dgm:presLayoutVars>
          <dgm:chPref val="3"/>
        </dgm:presLayoutVars>
      </dgm:prSet>
      <dgm:spPr/>
      <dgm:t>
        <a:bodyPr/>
        <a:lstStyle/>
        <a:p>
          <a:pPr rtl="1"/>
          <a:endParaRPr lang="ar-SA"/>
        </a:p>
      </dgm:t>
    </dgm:pt>
    <dgm:pt modelId="{0EDB6454-D927-403D-A966-FAFB29F1135C}" type="pres">
      <dgm:prSet presAssocID="{536B49F5-6E99-4A91-9478-424FBA6ED26E}" presName="level3hierChild" presStyleCnt="0"/>
      <dgm:spPr/>
    </dgm:pt>
    <dgm:pt modelId="{A5CDA124-85D3-476D-944A-7A9553B51DCF}" type="pres">
      <dgm:prSet presAssocID="{66F5747C-C88A-447E-98A3-D2EBFB564297}" presName="conn2-1" presStyleLbl="parChTrans1D4" presStyleIdx="3" presStyleCnt="5"/>
      <dgm:spPr/>
      <dgm:t>
        <a:bodyPr/>
        <a:lstStyle/>
        <a:p>
          <a:pPr rtl="1"/>
          <a:endParaRPr lang="ar-SA"/>
        </a:p>
      </dgm:t>
    </dgm:pt>
    <dgm:pt modelId="{6C9190C0-A451-48ED-BAC0-11645EA6C81C}" type="pres">
      <dgm:prSet presAssocID="{66F5747C-C88A-447E-98A3-D2EBFB564297}" presName="connTx" presStyleLbl="parChTrans1D4" presStyleIdx="3" presStyleCnt="5"/>
      <dgm:spPr/>
      <dgm:t>
        <a:bodyPr/>
        <a:lstStyle/>
        <a:p>
          <a:pPr rtl="1"/>
          <a:endParaRPr lang="ar-SA"/>
        </a:p>
      </dgm:t>
    </dgm:pt>
    <dgm:pt modelId="{439BE408-7BE5-4A62-8A5B-898F02088BBB}" type="pres">
      <dgm:prSet presAssocID="{9E7C3B40-6368-48BE-BB8B-3593FFC639F0}" presName="root2" presStyleCnt="0"/>
      <dgm:spPr/>
    </dgm:pt>
    <dgm:pt modelId="{0E5F7170-4097-4CEC-8375-EBA5E334FCAA}" type="pres">
      <dgm:prSet presAssocID="{9E7C3B40-6368-48BE-BB8B-3593FFC639F0}" presName="LevelTwoTextNode" presStyleLbl="node4" presStyleIdx="3" presStyleCnt="5" custScaleX="327282" custScaleY="146749">
        <dgm:presLayoutVars>
          <dgm:chPref val="3"/>
        </dgm:presLayoutVars>
      </dgm:prSet>
      <dgm:spPr/>
      <dgm:t>
        <a:bodyPr/>
        <a:lstStyle/>
        <a:p>
          <a:pPr rtl="1"/>
          <a:endParaRPr lang="ar-SA"/>
        </a:p>
      </dgm:t>
    </dgm:pt>
    <dgm:pt modelId="{EC94716E-77AB-4DDA-90C6-5C51FA0A8BDB}" type="pres">
      <dgm:prSet presAssocID="{9E7C3B40-6368-48BE-BB8B-3593FFC639F0}" presName="level3hierChild" presStyleCnt="0"/>
      <dgm:spPr/>
    </dgm:pt>
    <dgm:pt modelId="{297506F9-8320-46F8-97A8-52B09FD7CC8E}" type="pres">
      <dgm:prSet presAssocID="{8F767F78-B66A-484F-89CB-2A8280957225}" presName="conn2-1" presStyleLbl="parChTrans1D4" presStyleIdx="4" presStyleCnt="5"/>
      <dgm:spPr/>
      <dgm:t>
        <a:bodyPr/>
        <a:lstStyle/>
        <a:p>
          <a:pPr rtl="1"/>
          <a:endParaRPr lang="ar-SA"/>
        </a:p>
      </dgm:t>
    </dgm:pt>
    <dgm:pt modelId="{02A93C07-F101-4BBD-AB9B-B104308CB7D8}" type="pres">
      <dgm:prSet presAssocID="{8F767F78-B66A-484F-89CB-2A8280957225}" presName="connTx" presStyleLbl="parChTrans1D4" presStyleIdx="4" presStyleCnt="5"/>
      <dgm:spPr/>
      <dgm:t>
        <a:bodyPr/>
        <a:lstStyle/>
        <a:p>
          <a:pPr rtl="1"/>
          <a:endParaRPr lang="ar-SA"/>
        </a:p>
      </dgm:t>
    </dgm:pt>
    <dgm:pt modelId="{FB4F652E-B1FB-4F50-B0F1-49C0783E8F95}" type="pres">
      <dgm:prSet presAssocID="{95317F88-D5A3-4C38-88A3-73482E829374}" presName="root2" presStyleCnt="0"/>
      <dgm:spPr/>
    </dgm:pt>
    <dgm:pt modelId="{2A3DF4BA-5F4B-4C50-B3E9-290E1609B0DB}" type="pres">
      <dgm:prSet presAssocID="{95317F88-D5A3-4C38-88A3-73482E829374}" presName="LevelTwoTextNode" presStyleLbl="node4" presStyleIdx="4" presStyleCnt="5" custScaleX="326465" custScaleY="140406">
        <dgm:presLayoutVars>
          <dgm:chPref val="3"/>
        </dgm:presLayoutVars>
      </dgm:prSet>
      <dgm:spPr/>
      <dgm:t>
        <a:bodyPr/>
        <a:lstStyle/>
        <a:p>
          <a:pPr rtl="1"/>
          <a:endParaRPr lang="ar-SA"/>
        </a:p>
      </dgm:t>
    </dgm:pt>
    <dgm:pt modelId="{D65CDF15-E1E5-46D8-8B4E-61BB1025A773}" type="pres">
      <dgm:prSet presAssocID="{95317F88-D5A3-4C38-88A3-73482E829374}" presName="level3hierChild" presStyleCnt="0"/>
      <dgm:spPr/>
    </dgm:pt>
    <dgm:pt modelId="{CC69E5A4-F1FE-4C5A-B306-823C0A959DE6}" type="pres">
      <dgm:prSet presAssocID="{F02940E7-8D9F-43D7-B2ED-F2AC39D8166D}" presName="root1" presStyleCnt="0"/>
      <dgm:spPr/>
    </dgm:pt>
    <dgm:pt modelId="{5B5CCCF3-C474-46C0-9325-1E1602B3C50B}" type="pres">
      <dgm:prSet presAssocID="{F02940E7-8D9F-43D7-B2ED-F2AC39D8166D}" presName="LevelOneTextNode" presStyleLbl="node0" presStyleIdx="1" presStyleCnt="2" custScaleY="421295" custLinFactY="-55933" custLinFactNeighborX="316" custLinFactNeighborY="-100000">
        <dgm:presLayoutVars>
          <dgm:chPref val="3"/>
        </dgm:presLayoutVars>
      </dgm:prSet>
      <dgm:spPr/>
      <dgm:t>
        <a:bodyPr/>
        <a:lstStyle/>
        <a:p>
          <a:pPr rtl="1"/>
          <a:endParaRPr lang="ar-SA"/>
        </a:p>
      </dgm:t>
    </dgm:pt>
    <dgm:pt modelId="{D76AAA8C-213F-456F-87B2-30FF03018778}" type="pres">
      <dgm:prSet presAssocID="{F02940E7-8D9F-43D7-B2ED-F2AC39D8166D}" presName="level2hierChild" presStyleCnt="0"/>
      <dgm:spPr/>
    </dgm:pt>
    <dgm:pt modelId="{C66514BA-74D4-4B8B-B34B-66E47D075A65}" type="pres">
      <dgm:prSet presAssocID="{3DC9D26D-716A-4E3E-8BB3-07F3A153EE03}" presName="conn2-1" presStyleLbl="parChTrans1D2" presStyleIdx="1" presStyleCnt="2"/>
      <dgm:spPr/>
      <dgm:t>
        <a:bodyPr/>
        <a:lstStyle/>
        <a:p>
          <a:pPr rtl="1"/>
          <a:endParaRPr lang="ar-SA"/>
        </a:p>
      </dgm:t>
    </dgm:pt>
    <dgm:pt modelId="{48097A9F-5A76-4D64-BC14-47FD4A61DFB8}" type="pres">
      <dgm:prSet presAssocID="{3DC9D26D-716A-4E3E-8BB3-07F3A153EE03}" presName="connTx" presStyleLbl="parChTrans1D2" presStyleIdx="1" presStyleCnt="2"/>
      <dgm:spPr/>
      <dgm:t>
        <a:bodyPr/>
        <a:lstStyle/>
        <a:p>
          <a:pPr rtl="1"/>
          <a:endParaRPr lang="ar-SA"/>
        </a:p>
      </dgm:t>
    </dgm:pt>
    <dgm:pt modelId="{9BDE2D1B-528B-40A8-A1EB-EF743DFB5AF0}" type="pres">
      <dgm:prSet presAssocID="{708DF384-8D6A-4117-B352-7E472296381D}" presName="root2" presStyleCnt="0"/>
      <dgm:spPr/>
    </dgm:pt>
    <dgm:pt modelId="{1E77E253-7B36-45FE-87E5-2B1483EAF500}" type="pres">
      <dgm:prSet presAssocID="{708DF384-8D6A-4117-B352-7E472296381D}" presName="LevelTwoTextNode" presStyleLbl="node2" presStyleIdx="1" presStyleCnt="2" custScaleX="144785" custScaleY="212720" custLinFactNeighborX="-12604" custLinFactNeighborY="68539">
        <dgm:presLayoutVars>
          <dgm:chPref val="3"/>
        </dgm:presLayoutVars>
      </dgm:prSet>
      <dgm:spPr/>
      <dgm:t>
        <a:bodyPr/>
        <a:lstStyle/>
        <a:p>
          <a:pPr rtl="1"/>
          <a:endParaRPr lang="ar-SA"/>
        </a:p>
      </dgm:t>
    </dgm:pt>
    <dgm:pt modelId="{F3FB3C7B-762C-4914-8FA7-923684F0AFC7}" type="pres">
      <dgm:prSet presAssocID="{708DF384-8D6A-4117-B352-7E472296381D}" presName="level3hierChild" presStyleCnt="0"/>
      <dgm:spPr/>
    </dgm:pt>
    <dgm:pt modelId="{59F1ECD5-EFD8-4C66-98AC-CC1A2F2093F6}" type="pres">
      <dgm:prSet presAssocID="{95B22A80-3199-4B09-AA53-ACBDEEDBBCDB}" presName="conn2-1" presStyleLbl="parChTrans1D3" presStyleIdx="2" presStyleCnt="4"/>
      <dgm:spPr/>
      <dgm:t>
        <a:bodyPr/>
        <a:lstStyle/>
        <a:p>
          <a:pPr rtl="1"/>
          <a:endParaRPr lang="ar-SA"/>
        </a:p>
      </dgm:t>
    </dgm:pt>
    <dgm:pt modelId="{21D618D4-1A63-4A74-ADAC-B31B5C2C970C}" type="pres">
      <dgm:prSet presAssocID="{95B22A80-3199-4B09-AA53-ACBDEEDBBCDB}" presName="connTx" presStyleLbl="parChTrans1D3" presStyleIdx="2" presStyleCnt="4"/>
      <dgm:spPr/>
      <dgm:t>
        <a:bodyPr/>
        <a:lstStyle/>
        <a:p>
          <a:pPr rtl="1"/>
          <a:endParaRPr lang="ar-SA"/>
        </a:p>
      </dgm:t>
    </dgm:pt>
    <dgm:pt modelId="{D42A1683-1CE6-44D1-BAA9-1E3072785252}" type="pres">
      <dgm:prSet presAssocID="{EBAA545A-650B-43E6-8578-EC4FD40D908A}" presName="root2" presStyleCnt="0"/>
      <dgm:spPr/>
    </dgm:pt>
    <dgm:pt modelId="{64884B80-BE9B-4579-A0C9-59B13978B61F}" type="pres">
      <dgm:prSet presAssocID="{EBAA545A-650B-43E6-8578-EC4FD40D908A}" presName="LevelTwoTextNode" presStyleLbl="node3" presStyleIdx="2" presStyleCnt="4" custScaleX="165731" custLinFactNeighborX="-10317" custLinFactNeighborY="44661">
        <dgm:presLayoutVars>
          <dgm:chPref val="3"/>
        </dgm:presLayoutVars>
      </dgm:prSet>
      <dgm:spPr/>
      <dgm:t>
        <a:bodyPr/>
        <a:lstStyle/>
        <a:p>
          <a:pPr rtl="1"/>
          <a:endParaRPr lang="ar-SA"/>
        </a:p>
      </dgm:t>
    </dgm:pt>
    <dgm:pt modelId="{9423A336-8F02-48CC-B91D-F7456CC6BD2B}" type="pres">
      <dgm:prSet presAssocID="{EBAA545A-650B-43E6-8578-EC4FD40D908A}" presName="level3hierChild" presStyleCnt="0"/>
      <dgm:spPr/>
    </dgm:pt>
    <dgm:pt modelId="{6ADE5C6B-FF25-4F4B-AE40-CCFC2E8742EA}" type="pres">
      <dgm:prSet presAssocID="{F43C64DD-F58A-4A39-AD61-604C764347E0}" presName="conn2-1" presStyleLbl="parChTrans1D3" presStyleIdx="3" presStyleCnt="4"/>
      <dgm:spPr/>
      <dgm:t>
        <a:bodyPr/>
        <a:lstStyle/>
        <a:p>
          <a:pPr rtl="1"/>
          <a:endParaRPr lang="ar-SA"/>
        </a:p>
      </dgm:t>
    </dgm:pt>
    <dgm:pt modelId="{C199DD2A-38A2-44A6-B5C5-E3FBA12B742A}" type="pres">
      <dgm:prSet presAssocID="{F43C64DD-F58A-4A39-AD61-604C764347E0}" presName="connTx" presStyleLbl="parChTrans1D3" presStyleIdx="3" presStyleCnt="4"/>
      <dgm:spPr/>
      <dgm:t>
        <a:bodyPr/>
        <a:lstStyle/>
        <a:p>
          <a:pPr rtl="1"/>
          <a:endParaRPr lang="ar-SA"/>
        </a:p>
      </dgm:t>
    </dgm:pt>
    <dgm:pt modelId="{F7732739-6435-46D6-AF3E-21EB51A7DD83}" type="pres">
      <dgm:prSet presAssocID="{B2114B59-0928-4951-BAE7-C054DE3C6274}" presName="root2" presStyleCnt="0"/>
      <dgm:spPr/>
    </dgm:pt>
    <dgm:pt modelId="{C5A47922-F686-48AC-9F23-B261BDDCD15E}" type="pres">
      <dgm:prSet presAssocID="{B2114B59-0928-4951-BAE7-C054DE3C6274}" presName="LevelTwoTextNode" presStyleLbl="node3" presStyleIdx="3" presStyleCnt="4" custScaleX="165711" custLinFactNeighborX="-10337" custLinFactNeighborY="65291">
        <dgm:presLayoutVars>
          <dgm:chPref val="3"/>
        </dgm:presLayoutVars>
      </dgm:prSet>
      <dgm:spPr/>
      <dgm:t>
        <a:bodyPr/>
        <a:lstStyle/>
        <a:p>
          <a:pPr rtl="1"/>
          <a:endParaRPr lang="ar-SA"/>
        </a:p>
      </dgm:t>
    </dgm:pt>
    <dgm:pt modelId="{2AEAAAD8-B9D9-4BA8-B49E-C650B9CA9540}" type="pres">
      <dgm:prSet presAssocID="{B2114B59-0928-4951-BAE7-C054DE3C6274}" presName="level3hierChild" presStyleCnt="0"/>
      <dgm:spPr/>
    </dgm:pt>
  </dgm:ptLst>
  <dgm:cxnLst>
    <dgm:cxn modelId="{9634728E-9C9A-4B08-AB00-AB4AB529FE5C}" type="presOf" srcId="{9F1E2DD8-7F26-4CEC-B736-90827548D801}" destId="{5C5468ED-7157-447E-8E46-C2E9DA808B4F}" srcOrd="0" destOrd="0" presId="urn:microsoft.com/office/officeart/2005/8/layout/hierarchy2"/>
    <dgm:cxn modelId="{10E342E6-D134-4F06-BFB1-6CA7C806B5F1}" type="presOf" srcId="{B24AA837-3E9F-40CA-8210-D325EFAE4E9E}" destId="{B5A3AC06-14AA-40BE-B15E-3E0C544EF037}" srcOrd="0" destOrd="0" presId="urn:microsoft.com/office/officeart/2005/8/layout/hierarchy2"/>
    <dgm:cxn modelId="{68340C52-A3A3-4C8F-9CCA-731129C32FE5}" type="presOf" srcId="{F43C64DD-F58A-4A39-AD61-604C764347E0}" destId="{C199DD2A-38A2-44A6-B5C5-E3FBA12B742A}" srcOrd="1" destOrd="0" presId="urn:microsoft.com/office/officeart/2005/8/layout/hierarchy2"/>
    <dgm:cxn modelId="{22616B16-7E4B-4080-BDCD-890508AF31FA}" type="presOf" srcId="{708DF384-8D6A-4117-B352-7E472296381D}" destId="{1E77E253-7B36-45FE-87E5-2B1483EAF500}" srcOrd="0" destOrd="0" presId="urn:microsoft.com/office/officeart/2005/8/layout/hierarchy2"/>
    <dgm:cxn modelId="{2F026BAD-546D-4C68-A17E-41C3869FC818}" srcId="{536B49F5-6E99-4A91-9478-424FBA6ED26E}" destId="{9E7C3B40-6368-48BE-BB8B-3593FFC639F0}" srcOrd="0" destOrd="0" parTransId="{66F5747C-C88A-447E-98A3-D2EBFB564297}" sibTransId="{85BCF20E-C33B-4D90-B8AE-5E804E3091EA}"/>
    <dgm:cxn modelId="{75F72234-B1CD-43CF-8F9B-06FABE3C05FA}" srcId="{D2396D98-A6A7-4410-A6C3-AFBD45D972E5}" destId="{B24AA837-3E9F-40CA-8210-D325EFAE4E9E}" srcOrd="0" destOrd="0" parTransId="{B935D15F-7CE9-4446-ACF4-B9AB6F26889C}" sibTransId="{52D402BF-15BC-4784-A8E9-CC6BB9AC0016}"/>
    <dgm:cxn modelId="{8A02E2E5-D4A8-4409-A95F-8075F8FC1FDE}" type="presOf" srcId="{B468A78C-799B-4306-9286-F4C96487A6BB}" destId="{CF564BD9-7031-4233-A273-37C7D77FF874}" srcOrd="1" destOrd="0" presId="urn:microsoft.com/office/officeart/2005/8/layout/hierarchy2"/>
    <dgm:cxn modelId="{38C22475-C44F-4EE6-B664-E7F0BA308301}" type="presOf" srcId="{391CAD88-8635-4476-8538-4988631A5094}" destId="{C47D22D2-761F-474A-8665-A34C56800211}" srcOrd="1" destOrd="0" presId="urn:microsoft.com/office/officeart/2005/8/layout/hierarchy2"/>
    <dgm:cxn modelId="{D1970C04-96F7-4AEC-BBFA-D340F7E007BB}" type="presOf" srcId="{B468A78C-799B-4306-9286-F4C96487A6BB}" destId="{3657F8F3-921B-4660-8D63-5D5AFED59D18}" srcOrd="0" destOrd="0" presId="urn:microsoft.com/office/officeart/2005/8/layout/hierarchy2"/>
    <dgm:cxn modelId="{88BCD1B0-2E01-43DE-92C1-4EF7DD09D5BD}" type="presOf" srcId="{391CAD88-8635-4476-8538-4988631A5094}" destId="{EB350C57-D8C1-425D-A45D-3B1568ED83ED}" srcOrd="0" destOrd="0" presId="urn:microsoft.com/office/officeart/2005/8/layout/hierarchy2"/>
    <dgm:cxn modelId="{D2597829-7DB6-43C3-9F6C-4414220B763A}" srcId="{5B400C87-E680-46F9-A43E-E1608A731E50}" destId="{B5766F0C-80A2-457F-98A0-0A059D754729}" srcOrd="0" destOrd="0" parTransId="{E50066BA-6FAD-45AE-B27D-E7F9CF33928A}" sibTransId="{13A65DC5-D87A-4516-9514-891BCEAF4430}"/>
    <dgm:cxn modelId="{8AB19C47-84D3-4D42-8A89-1C598F324BC3}" srcId="{D2396D98-A6A7-4410-A6C3-AFBD45D972E5}" destId="{536B49F5-6E99-4A91-9478-424FBA6ED26E}" srcOrd="1" destOrd="0" parTransId="{B468A78C-799B-4306-9286-F4C96487A6BB}" sibTransId="{887E686E-767F-4D56-9558-D2D9A7E061CB}"/>
    <dgm:cxn modelId="{186CADD6-EACD-4EED-A027-9C8724A7621B}" type="presOf" srcId="{536B49F5-6E99-4A91-9478-424FBA6ED26E}" destId="{A9F8BEA5-2947-4BC8-B65C-9EA034FF1595}" srcOrd="0" destOrd="0" presId="urn:microsoft.com/office/officeart/2005/8/layout/hierarchy2"/>
    <dgm:cxn modelId="{E9B4B01F-898E-466F-A67E-5A2AFF28C425}" type="presOf" srcId="{B5766F0C-80A2-457F-98A0-0A059D754729}" destId="{3AC0EAFC-48AF-47E6-9468-8A32CCF83B73}" srcOrd="0" destOrd="0" presId="urn:microsoft.com/office/officeart/2005/8/layout/hierarchy2"/>
    <dgm:cxn modelId="{3D7C3466-EEC5-4A9F-A09A-B49C4E404387}" srcId="{708DF384-8D6A-4117-B352-7E472296381D}" destId="{B2114B59-0928-4951-BAE7-C054DE3C6274}" srcOrd="1" destOrd="0" parTransId="{F43C64DD-F58A-4A39-AD61-604C764347E0}" sibTransId="{772EF91C-0074-4E8A-A91F-58078AAF639F}"/>
    <dgm:cxn modelId="{1545124C-05AB-4D49-8E64-7DDFF6793F8A}" type="presOf" srcId="{8F767F78-B66A-484F-89CB-2A8280957225}" destId="{02A93C07-F101-4BBD-AB9B-B104308CB7D8}" srcOrd="1" destOrd="0" presId="urn:microsoft.com/office/officeart/2005/8/layout/hierarchy2"/>
    <dgm:cxn modelId="{F2781AFA-8B70-4963-8F24-D85D6E9D2059}" srcId="{B24AA837-3E9F-40CA-8210-D325EFAE4E9E}" destId="{9F1E2DD8-7F26-4CEC-B736-90827548D801}" srcOrd="2" destOrd="0" parTransId="{9AD1E1E0-E8E7-449C-AAA4-906C93A0628F}" sibTransId="{5B661682-6E14-43E8-80D9-533377876D82}"/>
    <dgm:cxn modelId="{5741BAF8-8ED5-43C5-B257-64279608F0D7}" type="presOf" srcId="{EBAA545A-650B-43E6-8578-EC4FD40D908A}" destId="{64884B80-BE9B-4579-A0C9-59B13978B61F}" srcOrd="0" destOrd="0" presId="urn:microsoft.com/office/officeart/2005/8/layout/hierarchy2"/>
    <dgm:cxn modelId="{945EDE56-A1B5-4708-839E-6860A1CBFFA3}" srcId="{536B49F5-6E99-4A91-9478-424FBA6ED26E}" destId="{95317F88-D5A3-4C38-88A3-73482E829374}" srcOrd="1" destOrd="0" parTransId="{8F767F78-B66A-484F-89CB-2A8280957225}" sibTransId="{3E5934D6-553D-4B07-9713-92F56592F06B}"/>
    <dgm:cxn modelId="{DA80C54C-00AA-4836-B50F-C107E2A80449}" type="presOf" srcId="{6E070C46-B07D-4731-A652-3359205D0B50}" destId="{0BB5B5C0-3529-4130-9922-248DE9E9C654}" srcOrd="0" destOrd="0" presId="urn:microsoft.com/office/officeart/2005/8/layout/hierarchy2"/>
    <dgm:cxn modelId="{E5405BCE-6D5A-44E1-B27A-3F6D7DD1B991}" type="presOf" srcId="{2D2EACDF-6572-4B65-9862-DEAAB2E88183}" destId="{51B8E984-3A84-4F1F-B1C3-3D0AAEADAAE2}" srcOrd="0" destOrd="0" presId="urn:microsoft.com/office/officeart/2005/8/layout/hierarchy2"/>
    <dgm:cxn modelId="{D0D0BC75-2AEB-41DE-853B-547C8C0EAAFE}" type="presOf" srcId="{9E7C3B40-6368-48BE-BB8B-3593FFC639F0}" destId="{0E5F7170-4097-4CEC-8375-EBA5E334FCAA}" srcOrd="0" destOrd="0" presId="urn:microsoft.com/office/officeart/2005/8/layout/hierarchy2"/>
    <dgm:cxn modelId="{F55F6B37-9654-469B-82E4-8CD3F3A50489}" srcId="{B24AA837-3E9F-40CA-8210-D325EFAE4E9E}" destId="{A8577C77-6409-4A45-B3A8-D86E465952F0}" srcOrd="0" destOrd="0" parTransId="{6E070C46-B07D-4731-A652-3359205D0B50}" sibTransId="{26CC45D5-55AB-43CD-90A1-A7B86FE198AB}"/>
    <dgm:cxn modelId="{AD5F30F3-FDD9-4D33-A602-AF9F5D1B7000}" type="presOf" srcId="{D2396D98-A6A7-4410-A6C3-AFBD45D972E5}" destId="{1218214A-50B7-4B8D-95DE-03428821A5A0}" srcOrd="0" destOrd="0" presId="urn:microsoft.com/office/officeart/2005/8/layout/hierarchy2"/>
    <dgm:cxn modelId="{22647CAA-F708-4B78-8F79-1B1943CF2ECA}" type="presOf" srcId="{B2114B59-0928-4951-BAE7-C054DE3C6274}" destId="{C5A47922-F686-48AC-9F23-B261BDDCD15E}" srcOrd="0" destOrd="0" presId="urn:microsoft.com/office/officeart/2005/8/layout/hierarchy2"/>
    <dgm:cxn modelId="{1C06228C-4CB1-4F59-9CF4-D3F90E8503CD}" type="presOf" srcId="{66F5747C-C88A-447E-98A3-D2EBFB564297}" destId="{6C9190C0-A451-48ED-BAC0-11645EA6C81C}" srcOrd="1" destOrd="0" presId="urn:microsoft.com/office/officeart/2005/8/layout/hierarchy2"/>
    <dgm:cxn modelId="{4DDFB176-E476-44D6-AF14-45F88C049F07}" srcId="{B24AA837-3E9F-40CA-8210-D325EFAE4E9E}" destId="{14C544FE-86B6-415F-B063-9699D259598E}" srcOrd="1" destOrd="0" parTransId="{2D2EACDF-6572-4B65-9862-DEAAB2E88183}" sibTransId="{8EBB3F66-85A5-4CCF-9B32-3E902638FD76}"/>
    <dgm:cxn modelId="{723DA8EB-1357-4CD1-9DF0-82F358B96C84}" type="presOf" srcId="{A8577C77-6409-4A45-B3A8-D86E465952F0}" destId="{ABE005ED-A971-47B7-B634-D48105B12CC3}" srcOrd="0" destOrd="0" presId="urn:microsoft.com/office/officeart/2005/8/layout/hierarchy2"/>
    <dgm:cxn modelId="{E7DCF4A4-F70D-4DCD-BBAA-1248BE3FBD1F}" srcId="{708DF384-8D6A-4117-B352-7E472296381D}" destId="{EBAA545A-650B-43E6-8578-EC4FD40D908A}" srcOrd="0" destOrd="0" parTransId="{95B22A80-3199-4B09-AA53-ACBDEEDBBCDB}" sibTransId="{A56CF689-C9A4-461B-9BE7-FA0D79AE706F}"/>
    <dgm:cxn modelId="{5027491A-B6A4-422E-93C1-4024EBDB4131}" type="presOf" srcId="{B935D15F-7CE9-4446-ACF4-B9AB6F26889C}" destId="{F6860904-7C67-478C-B98D-1A912100F28E}" srcOrd="0" destOrd="0" presId="urn:microsoft.com/office/officeart/2005/8/layout/hierarchy2"/>
    <dgm:cxn modelId="{532FF30C-0322-47A4-819E-C743FA8ABFB5}" type="presOf" srcId="{8F767F78-B66A-484F-89CB-2A8280957225}" destId="{297506F9-8320-46F8-97A8-52B09FD7CC8E}" srcOrd="0" destOrd="0" presId="urn:microsoft.com/office/officeart/2005/8/layout/hierarchy2"/>
    <dgm:cxn modelId="{945BD50E-70BF-46D2-A594-EAA402A64030}" type="presOf" srcId="{9AD1E1E0-E8E7-449C-AAA4-906C93A0628F}" destId="{E4D72CC8-3401-4916-8DB3-B584C9692687}" srcOrd="1" destOrd="0" presId="urn:microsoft.com/office/officeart/2005/8/layout/hierarchy2"/>
    <dgm:cxn modelId="{9450FFE4-80E8-40F3-8DEE-4D2334E78F17}" type="presOf" srcId="{9AD1E1E0-E8E7-449C-AAA4-906C93A0628F}" destId="{CA19EC84-9A5A-4D0C-8B29-A49FBA34A27F}" srcOrd="0" destOrd="0" presId="urn:microsoft.com/office/officeart/2005/8/layout/hierarchy2"/>
    <dgm:cxn modelId="{D4BCF542-90E6-45A7-B8EF-23653514D438}" srcId="{F02940E7-8D9F-43D7-B2ED-F2AC39D8166D}" destId="{708DF384-8D6A-4117-B352-7E472296381D}" srcOrd="0" destOrd="0" parTransId="{3DC9D26D-716A-4E3E-8BB3-07F3A153EE03}" sibTransId="{DB62F328-194F-4992-97DF-1BF7D576E36E}"/>
    <dgm:cxn modelId="{A6DEC80A-248F-4C4B-B206-38A3B74B1686}" srcId="{5B400C87-E680-46F9-A43E-E1608A731E50}" destId="{F02940E7-8D9F-43D7-B2ED-F2AC39D8166D}" srcOrd="1" destOrd="0" parTransId="{47C94CA2-CD0F-40E5-9642-C66FD081EE1B}" sibTransId="{3F5B304C-176A-4C13-8550-29ED06FE2E52}"/>
    <dgm:cxn modelId="{0A43C964-A4D6-40E6-A159-339290FA4DB7}" type="presOf" srcId="{95317F88-D5A3-4C38-88A3-73482E829374}" destId="{2A3DF4BA-5F4B-4C50-B3E9-290E1609B0DB}" srcOrd="0" destOrd="0" presId="urn:microsoft.com/office/officeart/2005/8/layout/hierarchy2"/>
    <dgm:cxn modelId="{D646711D-A5B4-4746-B657-8306CEE1AEAE}" type="presOf" srcId="{95B22A80-3199-4B09-AA53-ACBDEEDBBCDB}" destId="{21D618D4-1A63-4A74-ADAC-B31B5C2C970C}" srcOrd="1" destOrd="0" presId="urn:microsoft.com/office/officeart/2005/8/layout/hierarchy2"/>
    <dgm:cxn modelId="{39EBD1BB-C890-49F2-ABE0-8CE10A83E627}" type="presOf" srcId="{14C544FE-86B6-415F-B063-9699D259598E}" destId="{66C7590D-5919-43C7-8113-06E3FC723AC4}" srcOrd="0" destOrd="0" presId="urn:microsoft.com/office/officeart/2005/8/layout/hierarchy2"/>
    <dgm:cxn modelId="{9F057DCD-109D-49E5-B6CC-638AD6CF0290}" type="presOf" srcId="{F02940E7-8D9F-43D7-B2ED-F2AC39D8166D}" destId="{5B5CCCF3-C474-46C0-9325-1E1602B3C50B}" srcOrd="0" destOrd="0" presId="urn:microsoft.com/office/officeart/2005/8/layout/hierarchy2"/>
    <dgm:cxn modelId="{9D1BD05F-F805-4597-9A61-82308B018C60}" type="presOf" srcId="{3DC9D26D-716A-4E3E-8BB3-07F3A153EE03}" destId="{C66514BA-74D4-4B8B-B34B-66E47D075A65}" srcOrd="0" destOrd="0" presId="urn:microsoft.com/office/officeart/2005/8/layout/hierarchy2"/>
    <dgm:cxn modelId="{675FB3C1-DDC9-49FD-8A9F-96545BE1BA1D}" type="presOf" srcId="{3DC9D26D-716A-4E3E-8BB3-07F3A153EE03}" destId="{48097A9F-5A76-4D64-BC14-47FD4A61DFB8}" srcOrd="1" destOrd="0" presId="urn:microsoft.com/office/officeart/2005/8/layout/hierarchy2"/>
    <dgm:cxn modelId="{32CDDB62-2AE1-4F16-A5CD-4DA2A54EB999}" type="presOf" srcId="{B935D15F-7CE9-4446-ACF4-B9AB6F26889C}" destId="{703D0185-7D25-4B9F-A6DB-0996933AE029}" srcOrd="1" destOrd="0" presId="urn:microsoft.com/office/officeart/2005/8/layout/hierarchy2"/>
    <dgm:cxn modelId="{A0603280-1182-466A-A6A8-318DA945A897}" type="presOf" srcId="{2D2EACDF-6572-4B65-9862-DEAAB2E88183}" destId="{13BFE6A6-5C50-4176-8D72-573AB2085A8D}" srcOrd="1" destOrd="0" presId="urn:microsoft.com/office/officeart/2005/8/layout/hierarchy2"/>
    <dgm:cxn modelId="{0898EA75-3680-4736-8C3D-85FB9CE4CFE8}" type="presOf" srcId="{6E070C46-B07D-4731-A652-3359205D0B50}" destId="{938416C8-9275-4F5E-900C-AA2399B6EEDB}" srcOrd="1" destOrd="0" presId="urn:microsoft.com/office/officeart/2005/8/layout/hierarchy2"/>
    <dgm:cxn modelId="{E61EB7CF-C47D-4F62-9265-7EF2DE499DB9}" srcId="{B5766F0C-80A2-457F-98A0-0A059D754729}" destId="{D2396D98-A6A7-4410-A6C3-AFBD45D972E5}" srcOrd="0" destOrd="0" parTransId="{391CAD88-8635-4476-8538-4988631A5094}" sibTransId="{DF35D14B-B2F5-4DF2-B848-036F1BFFA166}"/>
    <dgm:cxn modelId="{2C5F28C5-5113-4BF8-9622-0756CD2493D9}" type="presOf" srcId="{95B22A80-3199-4B09-AA53-ACBDEEDBBCDB}" destId="{59F1ECD5-EFD8-4C66-98AC-CC1A2F2093F6}" srcOrd="0" destOrd="0" presId="urn:microsoft.com/office/officeart/2005/8/layout/hierarchy2"/>
    <dgm:cxn modelId="{0D06B884-BEB7-4DE3-85A7-46F777A880AB}" type="presOf" srcId="{66F5747C-C88A-447E-98A3-D2EBFB564297}" destId="{A5CDA124-85D3-476D-944A-7A9553B51DCF}" srcOrd="0" destOrd="0" presId="urn:microsoft.com/office/officeart/2005/8/layout/hierarchy2"/>
    <dgm:cxn modelId="{034537DD-B140-45B9-810F-AF3BF9606BFD}" type="presOf" srcId="{5B400C87-E680-46F9-A43E-E1608A731E50}" destId="{F1F3F2D5-455C-4BCB-B345-2DA0DD5618B7}" srcOrd="0" destOrd="0" presId="urn:microsoft.com/office/officeart/2005/8/layout/hierarchy2"/>
    <dgm:cxn modelId="{A5C5A369-A8EF-4824-A1A8-38CA0C3AECAC}" type="presOf" srcId="{F43C64DD-F58A-4A39-AD61-604C764347E0}" destId="{6ADE5C6B-FF25-4F4B-AE40-CCFC2E8742EA}" srcOrd="0" destOrd="0" presId="urn:microsoft.com/office/officeart/2005/8/layout/hierarchy2"/>
    <dgm:cxn modelId="{35345900-C074-4F5E-992B-20B34BF6DBD1}" type="presParOf" srcId="{F1F3F2D5-455C-4BCB-B345-2DA0DD5618B7}" destId="{A3551DEA-145C-4F57-9D65-929B6C4684F3}" srcOrd="0" destOrd="0" presId="urn:microsoft.com/office/officeart/2005/8/layout/hierarchy2"/>
    <dgm:cxn modelId="{BBD6BDA5-E46A-410C-8ED7-4D37D885CD40}" type="presParOf" srcId="{A3551DEA-145C-4F57-9D65-929B6C4684F3}" destId="{3AC0EAFC-48AF-47E6-9468-8A32CCF83B73}" srcOrd="0" destOrd="0" presId="urn:microsoft.com/office/officeart/2005/8/layout/hierarchy2"/>
    <dgm:cxn modelId="{6E298692-B892-4B36-8D58-3FA20106D98C}" type="presParOf" srcId="{A3551DEA-145C-4F57-9D65-929B6C4684F3}" destId="{3E27442E-BF29-4902-9F76-AF9F074E5B3D}" srcOrd="1" destOrd="0" presId="urn:microsoft.com/office/officeart/2005/8/layout/hierarchy2"/>
    <dgm:cxn modelId="{DFE84ED1-A3FA-44C9-863A-B272FCFFB313}" type="presParOf" srcId="{3E27442E-BF29-4902-9F76-AF9F074E5B3D}" destId="{EB350C57-D8C1-425D-A45D-3B1568ED83ED}" srcOrd="0" destOrd="0" presId="urn:microsoft.com/office/officeart/2005/8/layout/hierarchy2"/>
    <dgm:cxn modelId="{45F4CA40-95E5-40D6-AD0A-C5E9CEEE2382}" type="presParOf" srcId="{EB350C57-D8C1-425D-A45D-3B1568ED83ED}" destId="{C47D22D2-761F-474A-8665-A34C56800211}" srcOrd="0" destOrd="0" presId="urn:microsoft.com/office/officeart/2005/8/layout/hierarchy2"/>
    <dgm:cxn modelId="{EC33C321-5F21-4B67-BAEE-72E27087A2F6}" type="presParOf" srcId="{3E27442E-BF29-4902-9F76-AF9F074E5B3D}" destId="{71D814D0-FF29-4569-820C-FE83E566738A}" srcOrd="1" destOrd="0" presId="urn:microsoft.com/office/officeart/2005/8/layout/hierarchy2"/>
    <dgm:cxn modelId="{65C40E09-2166-4B28-A8BF-3CB5A55A1485}" type="presParOf" srcId="{71D814D0-FF29-4569-820C-FE83E566738A}" destId="{1218214A-50B7-4B8D-95DE-03428821A5A0}" srcOrd="0" destOrd="0" presId="urn:microsoft.com/office/officeart/2005/8/layout/hierarchy2"/>
    <dgm:cxn modelId="{F2FB0645-4F99-416C-A2CE-562358DE7B8A}" type="presParOf" srcId="{71D814D0-FF29-4569-820C-FE83E566738A}" destId="{CF2E2936-F480-4D25-9967-E698E9670971}" srcOrd="1" destOrd="0" presId="urn:microsoft.com/office/officeart/2005/8/layout/hierarchy2"/>
    <dgm:cxn modelId="{825CDFD6-19F1-4278-977B-8EDA728B04FA}" type="presParOf" srcId="{CF2E2936-F480-4D25-9967-E698E9670971}" destId="{F6860904-7C67-478C-B98D-1A912100F28E}" srcOrd="0" destOrd="0" presId="urn:microsoft.com/office/officeart/2005/8/layout/hierarchy2"/>
    <dgm:cxn modelId="{DFB5978E-524C-4B91-8FCA-FC547814CB36}" type="presParOf" srcId="{F6860904-7C67-478C-B98D-1A912100F28E}" destId="{703D0185-7D25-4B9F-A6DB-0996933AE029}" srcOrd="0" destOrd="0" presId="urn:microsoft.com/office/officeart/2005/8/layout/hierarchy2"/>
    <dgm:cxn modelId="{89C8BEFF-494F-4239-860A-E0476ED4A4CA}" type="presParOf" srcId="{CF2E2936-F480-4D25-9967-E698E9670971}" destId="{B1F0DB1C-F532-4F8E-8785-C3E1CDD12C49}" srcOrd="1" destOrd="0" presId="urn:microsoft.com/office/officeart/2005/8/layout/hierarchy2"/>
    <dgm:cxn modelId="{CFD1859A-8604-4AA5-B17F-E3F59A5B9BCB}" type="presParOf" srcId="{B1F0DB1C-F532-4F8E-8785-C3E1CDD12C49}" destId="{B5A3AC06-14AA-40BE-B15E-3E0C544EF037}" srcOrd="0" destOrd="0" presId="urn:microsoft.com/office/officeart/2005/8/layout/hierarchy2"/>
    <dgm:cxn modelId="{3CFD6618-BD71-4F69-95A0-D17B7534C621}" type="presParOf" srcId="{B1F0DB1C-F532-4F8E-8785-C3E1CDD12C49}" destId="{4D5ECE3C-5D35-435C-8937-94F0116525A9}" srcOrd="1" destOrd="0" presId="urn:microsoft.com/office/officeart/2005/8/layout/hierarchy2"/>
    <dgm:cxn modelId="{0F6A4B00-0470-49BB-86FE-F8EB400CFF98}" type="presParOf" srcId="{4D5ECE3C-5D35-435C-8937-94F0116525A9}" destId="{0BB5B5C0-3529-4130-9922-248DE9E9C654}" srcOrd="0" destOrd="0" presId="urn:microsoft.com/office/officeart/2005/8/layout/hierarchy2"/>
    <dgm:cxn modelId="{3B62A288-302E-4A71-925F-041775857AF7}" type="presParOf" srcId="{0BB5B5C0-3529-4130-9922-248DE9E9C654}" destId="{938416C8-9275-4F5E-900C-AA2399B6EEDB}" srcOrd="0" destOrd="0" presId="urn:microsoft.com/office/officeart/2005/8/layout/hierarchy2"/>
    <dgm:cxn modelId="{C00FD074-7C8B-4EFB-9C32-7BADFABB4E80}" type="presParOf" srcId="{4D5ECE3C-5D35-435C-8937-94F0116525A9}" destId="{4D0915B4-BA9B-430E-862C-C36D26264DDB}" srcOrd="1" destOrd="0" presId="urn:microsoft.com/office/officeart/2005/8/layout/hierarchy2"/>
    <dgm:cxn modelId="{339A1514-A4CF-4240-B8CF-1F0AFFBBFCB9}" type="presParOf" srcId="{4D0915B4-BA9B-430E-862C-C36D26264DDB}" destId="{ABE005ED-A971-47B7-B634-D48105B12CC3}" srcOrd="0" destOrd="0" presId="urn:microsoft.com/office/officeart/2005/8/layout/hierarchy2"/>
    <dgm:cxn modelId="{D3456D87-BFB4-4649-BE3E-80C6D747C1A4}" type="presParOf" srcId="{4D0915B4-BA9B-430E-862C-C36D26264DDB}" destId="{A32269E8-35D6-4236-A7D4-E801A5AB1D92}" srcOrd="1" destOrd="0" presId="urn:microsoft.com/office/officeart/2005/8/layout/hierarchy2"/>
    <dgm:cxn modelId="{C0FBA4EC-6E73-466C-A47E-DE63FEFD64C0}" type="presParOf" srcId="{4D5ECE3C-5D35-435C-8937-94F0116525A9}" destId="{51B8E984-3A84-4F1F-B1C3-3D0AAEADAAE2}" srcOrd="2" destOrd="0" presId="urn:microsoft.com/office/officeart/2005/8/layout/hierarchy2"/>
    <dgm:cxn modelId="{961A558A-C548-4FDE-A7D8-CEFCC0935316}" type="presParOf" srcId="{51B8E984-3A84-4F1F-B1C3-3D0AAEADAAE2}" destId="{13BFE6A6-5C50-4176-8D72-573AB2085A8D}" srcOrd="0" destOrd="0" presId="urn:microsoft.com/office/officeart/2005/8/layout/hierarchy2"/>
    <dgm:cxn modelId="{670CDCCB-64E0-47CB-9C14-DD9BF64874FD}" type="presParOf" srcId="{4D5ECE3C-5D35-435C-8937-94F0116525A9}" destId="{6EE38918-C2C6-494F-9365-6B702A5519DD}" srcOrd="3" destOrd="0" presId="urn:microsoft.com/office/officeart/2005/8/layout/hierarchy2"/>
    <dgm:cxn modelId="{8D2AB876-870F-4C0E-ADA0-3A6327A60E9E}" type="presParOf" srcId="{6EE38918-C2C6-494F-9365-6B702A5519DD}" destId="{66C7590D-5919-43C7-8113-06E3FC723AC4}" srcOrd="0" destOrd="0" presId="urn:microsoft.com/office/officeart/2005/8/layout/hierarchy2"/>
    <dgm:cxn modelId="{912C854B-DA03-412C-B590-FF9F24956A00}" type="presParOf" srcId="{6EE38918-C2C6-494F-9365-6B702A5519DD}" destId="{1F1C21CE-2AF5-4DB4-A613-EEE1302E7DFE}" srcOrd="1" destOrd="0" presId="urn:microsoft.com/office/officeart/2005/8/layout/hierarchy2"/>
    <dgm:cxn modelId="{2629BA45-C51F-4076-8C56-1DD64DADEECF}" type="presParOf" srcId="{4D5ECE3C-5D35-435C-8937-94F0116525A9}" destId="{CA19EC84-9A5A-4D0C-8B29-A49FBA34A27F}" srcOrd="4" destOrd="0" presId="urn:microsoft.com/office/officeart/2005/8/layout/hierarchy2"/>
    <dgm:cxn modelId="{24D04E0B-7DAB-40BB-B047-AD4D33F2DCB7}" type="presParOf" srcId="{CA19EC84-9A5A-4D0C-8B29-A49FBA34A27F}" destId="{E4D72CC8-3401-4916-8DB3-B584C9692687}" srcOrd="0" destOrd="0" presId="urn:microsoft.com/office/officeart/2005/8/layout/hierarchy2"/>
    <dgm:cxn modelId="{2F49E456-04E9-44B8-8F43-52D0F6C8F318}" type="presParOf" srcId="{4D5ECE3C-5D35-435C-8937-94F0116525A9}" destId="{DF592664-D7E4-44DA-8F50-D4756D19357D}" srcOrd="5" destOrd="0" presId="urn:microsoft.com/office/officeart/2005/8/layout/hierarchy2"/>
    <dgm:cxn modelId="{48021B59-3D25-466F-B74E-FB96D4960EC4}" type="presParOf" srcId="{DF592664-D7E4-44DA-8F50-D4756D19357D}" destId="{5C5468ED-7157-447E-8E46-C2E9DA808B4F}" srcOrd="0" destOrd="0" presId="urn:microsoft.com/office/officeart/2005/8/layout/hierarchy2"/>
    <dgm:cxn modelId="{95596E23-A0B5-4B5C-AB06-5846F3DD890D}" type="presParOf" srcId="{DF592664-D7E4-44DA-8F50-D4756D19357D}" destId="{AB2DD710-89F5-41A8-8994-A43D2666A876}" srcOrd="1" destOrd="0" presId="urn:microsoft.com/office/officeart/2005/8/layout/hierarchy2"/>
    <dgm:cxn modelId="{9FB131D6-3804-494F-9A5A-03232C16BB7C}" type="presParOf" srcId="{CF2E2936-F480-4D25-9967-E698E9670971}" destId="{3657F8F3-921B-4660-8D63-5D5AFED59D18}" srcOrd="2" destOrd="0" presId="urn:microsoft.com/office/officeart/2005/8/layout/hierarchy2"/>
    <dgm:cxn modelId="{DE0FAA20-FCE8-4F88-845A-207570A48371}" type="presParOf" srcId="{3657F8F3-921B-4660-8D63-5D5AFED59D18}" destId="{CF564BD9-7031-4233-A273-37C7D77FF874}" srcOrd="0" destOrd="0" presId="urn:microsoft.com/office/officeart/2005/8/layout/hierarchy2"/>
    <dgm:cxn modelId="{244E2FD4-BDE0-4F40-9478-5D20AFCBBDA0}" type="presParOf" srcId="{CF2E2936-F480-4D25-9967-E698E9670971}" destId="{260CC4BC-9C47-4C71-93BA-E18AF7474E6D}" srcOrd="3" destOrd="0" presId="urn:microsoft.com/office/officeart/2005/8/layout/hierarchy2"/>
    <dgm:cxn modelId="{F6ACDADE-FE75-4DFA-BF93-28C302A6AFDB}" type="presParOf" srcId="{260CC4BC-9C47-4C71-93BA-E18AF7474E6D}" destId="{A9F8BEA5-2947-4BC8-B65C-9EA034FF1595}" srcOrd="0" destOrd="0" presId="urn:microsoft.com/office/officeart/2005/8/layout/hierarchy2"/>
    <dgm:cxn modelId="{CBC625D9-AF49-4029-9007-162CA7CF9243}" type="presParOf" srcId="{260CC4BC-9C47-4C71-93BA-E18AF7474E6D}" destId="{0EDB6454-D927-403D-A966-FAFB29F1135C}" srcOrd="1" destOrd="0" presId="urn:microsoft.com/office/officeart/2005/8/layout/hierarchy2"/>
    <dgm:cxn modelId="{5841A425-C9A3-4B1B-A9B6-3171041D8B8C}" type="presParOf" srcId="{0EDB6454-D927-403D-A966-FAFB29F1135C}" destId="{A5CDA124-85D3-476D-944A-7A9553B51DCF}" srcOrd="0" destOrd="0" presId="urn:microsoft.com/office/officeart/2005/8/layout/hierarchy2"/>
    <dgm:cxn modelId="{6998EB9A-2DD3-49E3-8AA5-8EE01ACC53DE}" type="presParOf" srcId="{A5CDA124-85D3-476D-944A-7A9553B51DCF}" destId="{6C9190C0-A451-48ED-BAC0-11645EA6C81C}" srcOrd="0" destOrd="0" presId="urn:microsoft.com/office/officeart/2005/8/layout/hierarchy2"/>
    <dgm:cxn modelId="{3BE71BB8-F6A7-4243-A8EB-DF0BE905C7F9}" type="presParOf" srcId="{0EDB6454-D927-403D-A966-FAFB29F1135C}" destId="{439BE408-7BE5-4A62-8A5B-898F02088BBB}" srcOrd="1" destOrd="0" presId="urn:microsoft.com/office/officeart/2005/8/layout/hierarchy2"/>
    <dgm:cxn modelId="{B6CA4C80-0E37-4022-9DE5-53EA4054077D}" type="presParOf" srcId="{439BE408-7BE5-4A62-8A5B-898F02088BBB}" destId="{0E5F7170-4097-4CEC-8375-EBA5E334FCAA}" srcOrd="0" destOrd="0" presId="urn:microsoft.com/office/officeart/2005/8/layout/hierarchy2"/>
    <dgm:cxn modelId="{E731FD31-7B40-4D2F-8DA1-A8C82DCAAE3E}" type="presParOf" srcId="{439BE408-7BE5-4A62-8A5B-898F02088BBB}" destId="{EC94716E-77AB-4DDA-90C6-5C51FA0A8BDB}" srcOrd="1" destOrd="0" presId="urn:microsoft.com/office/officeart/2005/8/layout/hierarchy2"/>
    <dgm:cxn modelId="{9829BFF5-8ABF-4E1E-B525-3C39CEC5630A}" type="presParOf" srcId="{0EDB6454-D927-403D-A966-FAFB29F1135C}" destId="{297506F9-8320-46F8-97A8-52B09FD7CC8E}" srcOrd="2" destOrd="0" presId="urn:microsoft.com/office/officeart/2005/8/layout/hierarchy2"/>
    <dgm:cxn modelId="{C9A87324-7D6D-4069-9D10-D123AEDBB7CF}" type="presParOf" srcId="{297506F9-8320-46F8-97A8-52B09FD7CC8E}" destId="{02A93C07-F101-4BBD-AB9B-B104308CB7D8}" srcOrd="0" destOrd="0" presId="urn:microsoft.com/office/officeart/2005/8/layout/hierarchy2"/>
    <dgm:cxn modelId="{1085B259-3753-45BA-B1CC-2BB5FFA7DFFD}" type="presParOf" srcId="{0EDB6454-D927-403D-A966-FAFB29F1135C}" destId="{FB4F652E-B1FB-4F50-B0F1-49C0783E8F95}" srcOrd="3" destOrd="0" presId="urn:microsoft.com/office/officeart/2005/8/layout/hierarchy2"/>
    <dgm:cxn modelId="{D67B77DF-EF31-47DD-9551-5EF87C000401}" type="presParOf" srcId="{FB4F652E-B1FB-4F50-B0F1-49C0783E8F95}" destId="{2A3DF4BA-5F4B-4C50-B3E9-290E1609B0DB}" srcOrd="0" destOrd="0" presId="urn:microsoft.com/office/officeart/2005/8/layout/hierarchy2"/>
    <dgm:cxn modelId="{9246E973-9AA1-4855-8732-86364C73AD38}" type="presParOf" srcId="{FB4F652E-B1FB-4F50-B0F1-49C0783E8F95}" destId="{D65CDF15-E1E5-46D8-8B4E-61BB1025A773}" srcOrd="1" destOrd="0" presId="urn:microsoft.com/office/officeart/2005/8/layout/hierarchy2"/>
    <dgm:cxn modelId="{77EEF1F5-04C6-4875-8F82-93CBF99754AB}" type="presParOf" srcId="{F1F3F2D5-455C-4BCB-B345-2DA0DD5618B7}" destId="{CC69E5A4-F1FE-4C5A-B306-823C0A959DE6}" srcOrd="1" destOrd="0" presId="urn:microsoft.com/office/officeart/2005/8/layout/hierarchy2"/>
    <dgm:cxn modelId="{8C61A638-AAEB-46EB-A4BB-69D6D8AE16A6}" type="presParOf" srcId="{CC69E5A4-F1FE-4C5A-B306-823C0A959DE6}" destId="{5B5CCCF3-C474-46C0-9325-1E1602B3C50B}" srcOrd="0" destOrd="0" presId="urn:microsoft.com/office/officeart/2005/8/layout/hierarchy2"/>
    <dgm:cxn modelId="{A22C36D2-2042-430E-AFB1-4C891F306B72}" type="presParOf" srcId="{CC69E5A4-F1FE-4C5A-B306-823C0A959DE6}" destId="{D76AAA8C-213F-456F-87B2-30FF03018778}" srcOrd="1" destOrd="0" presId="urn:microsoft.com/office/officeart/2005/8/layout/hierarchy2"/>
    <dgm:cxn modelId="{02513058-08DB-4543-9913-800D87C07B59}" type="presParOf" srcId="{D76AAA8C-213F-456F-87B2-30FF03018778}" destId="{C66514BA-74D4-4B8B-B34B-66E47D075A65}" srcOrd="0" destOrd="0" presId="urn:microsoft.com/office/officeart/2005/8/layout/hierarchy2"/>
    <dgm:cxn modelId="{125B2626-360A-47C6-B6A9-8F751E25F565}" type="presParOf" srcId="{C66514BA-74D4-4B8B-B34B-66E47D075A65}" destId="{48097A9F-5A76-4D64-BC14-47FD4A61DFB8}" srcOrd="0" destOrd="0" presId="urn:microsoft.com/office/officeart/2005/8/layout/hierarchy2"/>
    <dgm:cxn modelId="{413AAAA4-A0C9-4AD1-BFE6-C3D1E9CF3A5F}" type="presParOf" srcId="{D76AAA8C-213F-456F-87B2-30FF03018778}" destId="{9BDE2D1B-528B-40A8-A1EB-EF743DFB5AF0}" srcOrd="1" destOrd="0" presId="urn:microsoft.com/office/officeart/2005/8/layout/hierarchy2"/>
    <dgm:cxn modelId="{F4D658D8-3F3E-4EC7-85DF-D36C090A9F15}" type="presParOf" srcId="{9BDE2D1B-528B-40A8-A1EB-EF743DFB5AF0}" destId="{1E77E253-7B36-45FE-87E5-2B1483EAF500}" srcOrd="0" destOrd="0" presId="urn:microsoft.com/office/officeart/2005/8/layout/hierarchy2"/>
    <dgm:cxn modelId="{11C4956C-817A-41BD-B6CE-4E7675078904}" type="presParOf" srcId="{9BDE2D1B-528B-40A8-A1EB-EF743DFB5AF0}" destId="{F3FB3C7B-762C-4914-8FA7-923684F0AFC7}" srcOrd="1" destOrd="0" presId="urn:microsoft.com/office/officeart/2005/8/layout/hierarchy2"/>
    <dgm:cxn modelId="{2C6B036D-BA1D-489D-B8D0-876AF2975F97}" type="presParOf" srcId="{F3FB3C7B-762C-4914-8FA7-923684F0AFC7}" destId="{59F1ECD5-EFD8-4C66-98AC-CC1A2F2093F6}" srcOrd="0" destOrd="0" presId="urn:microsoft.com/office/officeart/2005/8/layout/hierarchy2"/>
    <dgm:cxn modelId="{AD84C2B6-F8F5-4288-A515-15D17A6733CC}" type="presParOf" srcId="{59F1ECD5-EFD8-4C66-98AC-CC1A2F2093F6}" destId="{21D618D4-1A63-4A74-ADAC-B31B5C2C970C}" srcOrd="0" destOrd="0" presId="urn:microsoft.com/office/officeart/2005/8/layout/hierarchy2"/>
    <dgm:cxn modelId="{2C829972-FD4D-4517-8008-2D618B5A87EC}" type="presParOf" srcId="{F3FB3C7B-762C-4914-8FA7-923684F0AFC7}" destId="{D42A1683-1CE6-44D1-BAA9-1E3072785252}" srcOrd="1" destOrd="0" presId="urn:microsoft.com/office/officeart/2005/8/layout/hierarchy2"/>
    <dgm:cxn modelId="{64635A70-0915-4048-A12F-12B4FB40D2B7}" type="presParOf" srcId="{D42A1683-1CE6-44D1-BAA9-1E3072785252}" destId="{64884B80-BE9B-4579-A0C9-59B13978B61F}" srcOrd="0" destOrd="0" presId="urn:microsoft.com/office/officeart/2005/8/layout/hierarchy2"/>
    <dgm:cxn modelId="{78524D94-A41F-4F53-BEC6-893FED74CEBA}" type="presParOf" srcId="{D42A1683-1CE6-44D1-BAA9-1E3072785252}" destId="{9423A336-8F02-48CC-B91D-F7456CC6BD2B}" srcOrd="1" destOrd="0" presId="urn:microsoft.com/office/officeart/2005/8/layout/hierarchy2"/>
    <dgm:cxn modelId="{9E23D523-4F61-49CE-AF79-14DF7E08D920}" type="presParOf" srcId="{F3FB3C7B-762C-4914-8FA7-923684F0AFC7}" destId="{6ADE5C6B-FF25-4F4B-AE40-CCFC2E8742EA}" srcOrd="2" destOrd="0" presId="urn:microsoft.com/office/officeart/2005/8/layout/hierarchy2"/>
    <dgm:cxn modelId="{422B497E-E602-4185-97D2-EF9C00B8EC5F}" type="presParOf" srcId="{6ADE5C6B-FF25-4F4B-AE40-CCFC2E8742EA}" destId="{C199DD2A-38A2-44A6-B5C5-E3FBA12B742A}" srcOrd="0" destOrd="0" presId="urn:microsoft.com/office/officeart/2005/8/layout/hierarchy2"/>
    <dgm:cxn modelId="{710E8FEF-D998-412E-9B14-A4E40B9249EF}" type="presParOf" srcId="{F3FB3C7B-762C-4914-8FA7-923684F0AFC7}" destId="{F7732739-6435-46D6-AF3E-21EB51A7DD83}" srcOrd="3" destOrd="0" presId="urn:microsoft.com/office/officeart/2005/8/layout/hierarchy2"/>
    <dgm:cxn modelId="{BA72EA29-BB35-436C-97C0-B7404EC8A9DF}" type="presParOf" srcId="{F7732739-6435-46D6-AF3E-21EB51A7DD83}" destId="{C5A47922-F686-48AC-9F23-B261BDDCD15E}" srcOrd="0" destOrd="0" presId="urn:microsoft.com/office/officeart/2005/8/layout/hierarchy2"/>
    <dgm:cxn modelId="{198D4641-6D3D-4318-B57C-E39EA39441EB}" type="presParOf" srcId="{F7732739-6435-46D6-AF3E-21EB51A7DD83}" destId="{2AEAAAD8-B9D9-4BA8-B49E-C650B9CA9540}" srcOrd="1" destOrd="0" presId="urn:microsoft.com/office/officeart/2005/8/layout/hierarchy2"/>
  </dgm:cxnLst>
  <dgm:bg>
    <a:noFill/>
    <a:effectLst>
      <a:outerShdw blurRad="50800" dist="50800" dir="5400000" sx="101000" sy="101000" algn="ctr" rotWithShape="0">
        <a:srgbClr val="CBA9E5"/>
      </a:outerShdw>
    </a:effectLst>
  </dgm:bg>
  <dgm:whole>
    <a:ln w="6350" cap="rnd">
      <a:round/>
    </a:ln>
  </dgm:whole>
</dgm:dataModel>
</file>

<file path=ppt/diagrams/data2.xml><?xml version="1.0" encoding="utf-8"?>
<dgm:dataModel xmlns:dgm="http://schemas.openxmlformats.org/drawingml/2006/diagram" xmlns:a="http://schemas.openxmlformats.org/drawingml/2006/main">
  <dgm:ptLst>
    <dgm:pt modelId="{96788A2E-E85C-4BBD-BE13-E4A36426CEDD}" type="doc">
      <dgm:prSet loTypeId="urn:microsoft.com/office/officeart/2005/8/layout/hierarchy2" loCatId="hierarchy" qsTypeId="urn:microsoft.com/office/officeart/2005/8/quickstyle/3d7" qsCatId="3D" csTypeId="urn:microsoft.com/office/officeart/2005/8/colors/accent0_1" csCatId="mainScheme" phldr="1"/>
      <dgm:spPr/>
      <dgm:t>
        <a:bodyPr/>
        <a:lstStyle/>
        <a:p>
          <a:pPr rtl="1"/>
          <a:endParaRPr lang="ar-SA"/>
        </a:p>
      </dgm:t>
    </dgm:pt>
    <dgm:pt modelId="{40D853AD-5D33-4A22-A760-377371F27538}">
      <dgm:prSet phldrT="[نص]"/>
      <dgm:spPr>
        <a:solidFill>
          <a:srgbClr val="75C4FF"/>
        </a:solidFill>
        <a:ln w="41275" cap="sq" cmpd="thinThick">
          <a:solidFill>
            <a:srgbClr val="002060"/>
          </a:solidFill>
        </a:ln>
        <a:sp3d extrusionH="50600" prstMaterial="plastic">
          <a:bevelT w="101600" h="80600" prst="angle"/>
          <a:bevelB w="80600" h="80600" prst="relaxedInset"/>
        </a:sp3d>
      </dgm:spPr>
      <dgm:t>
        <a:bodyPr/>
        <a:lstStyle/>
        <a:p>
          <a:pPr rtl="1"/>
          <a:r>
            <a:rPr lang="ar-SY" dirty="0">
              <a:latin typeface="Arabic Typesetting" pitchFamily="66" charset="-78"/>
              <a:cs typeface="Arabic Typesetting" pitchFamily="66" charset="-78"/>
            </a:rPr>
            <a:t>وظائف شركة التامين </a:t>
          </a:r>
          <a:endParaRPr lang="ar-SA" dirty="0">
            <a:latin typeface="Arabic Typesetting" pitchFamily="66" charset="-78"/>
            <a:cs typeface="Arabic Typesetting" pitchFamily="66" charset="-78"/>
          </a:endParaRPr>
        </a:p>
      </dgm:t>
    </dgm:pt>
    <dgm:pt modelId="{9DDCE6E1-B9F7-4336-8653-B6C03B6AF4EA}" type="parTrans" cxnId="{546FA340-48D8-4BA3-8209-5EF617B0D79A}">
      <dgm:prSet/>
      <dgm:spPr/>
      <dgm:t>
        <a:bodyPr/>
        <a:lstStyle/>
        <a:p>
          <a:pPr rtl="1"/>
          <a:endParaRPr lang="ar-SA"/>
        </a:p>
      </dgm:t>
    </dgm:pt>
    <dgm:pt modelId="{BFD75B47-3DA3-4515-AEB9-2CEB00B0CE51}" type="sibTrans" cxnId="{546FA340-48D8-4BA3-8209-5EF617B0D79A}">
      <dgm:prSet/>
      <dgm:spPr/>
      <dgm:t>
        <a:bodyPr/>
        <a:lstStyle/>
        <a:p>
          <a:pPr rtl="1"/>
          <a:endParaRPr lang="ar-SA"/>
        </a:p>
      </dgm:t>
    </dgm:pt>
    <dgm:pt modelId="{0DB49721-BE05-4EBD-88C8-C9F490108CF4}">
      <dgm:prSet phldrT="[نص]"/>
      <dgm:spPr>
        <a:solidFill>
          <a:srgbClr val="75C4FF"/>
        </a:solidFill>
        <a:ln>
          <a:solidFill>
            <a:srgbClr val="002060"/>
          </a:solidFill>
        </a:ln>
      </dgm:spPr>
      <dgm:t>
        <a:bodyPr/>
        <a:lstStyle/>
        <a:p>
          <a:pPr rtl="1"/>
          <a:r>
            <a:rPr lang="ar-SY" dirty="0">
              <a:latin typeface="Arabic Typesetting" pitchFamily="66" charset="-78"/>
              <a:cs typeface="Arabic Typesetting" pitchFamily="66" charset="-78"/>
            </a:rPr>
            <a:t>التسعير</a:t>
          </a:r>
          <a:endParaRPr lang="ar-SA" dirty="0">
            <a:latin typeface="Arabic Typesetting" pitchFamily="66" charset="-78"/>
            <a:cs typeface="Arabic Typesetting" pitchFamily="66" charset="-78"/>
          </a:endParaRPr>
        </a:p>
      </dgm:t>
    </dgm:pt>
    <dgm:pt modelId="{7AA44A19-8D7A-4E13-B85E-8649898930EF}" type="parTrans" cxnId="{B4D00EEB-AEBF-4292-8B50-8ACD5D89CD90}">
      <dgm:prSet/>
      <dgm:spPr/>
      <dgm:t>
        <a:bodyPr/>
        <a:lstStyle/>
        <a:p>
          <a:pPr rtl="1"/>
          <a:endParaRPr lang="ar-SA"/>
        </a:p>
      </dgm:t>
    </dgm:pt>
    <dgm:pt modelId="{61610FB0-45A9-4D15-89FD-3802002375A4}" type="sibTrans" cxnId="{B4D00EEB-AEBF-4292-8B50-8ACD5D89CD90}">
      <dgm:prSet/>
      <dgm:spPr/>
      <dgm:t>
        <a:bodyPr/>
        <a:lstStyle/>
        <a:p>
          <a:pPr rtl="1"/>
          <a:endParaRPr lang="ar-SA"/>
        </a:p>
      </dgm:t>
    </dgm:pt>
    <dgm:pt modelId="{3AC828CB-F5F1-43F4-850A-A66CC10C1386}">
      <dgm:prSet phldrT="[نص]"/>
      <dgm:spPr>
        <a:solidFill>
          <a:srgbClr val="75C4FF"/>
        </a:solidFill>
        <a:ln>
          <a:solidFill>
            <a:srgbClr val="002060"/>
          </a:solidFill>
        </a:ln>
      </dgm:spPr>
      <dgm:t>
        <a:bodyPr/>
        <a:lstStyle/>
        <a:p>
          <a:pPr rtl="1"/>
          <a:r>
            <a:rPr lang="ar-SY" dirty="0">
              <a:latin typeface="Arabic Typesetting" pitchFamily="66" charset="-78"/>
              <a:cs typeface="Arabic Typesetting" pitchFamily="66" charset="-78"/>
            </a:rPr>
            <a:t>الاستثمار</a:t>
          </a:r>
          <a:endParaRPr lang="ar-SA" dirty="0">
            <a:latin typeface="Arabic Typesetting" pitchFamily="66" charset="-78"/>
            <a:cs typeface="Arabic Typesetting" pitchFamily="66" charset="-78"/>
          </a:endParaRPr>
        </a:p>
      </dgm:t>
    </dgm:pt>
    <dgm:pt modelId="{75B7914B-833E-424E-B26B-0C93D692D4DF}" type="parTrans" cxnId="{4A94D589-EF20-4055-B3DA-BA83BA220959}">
      <dgm:prSet/>
      <dgm:spPr/>
      <dgm:t>
        <a:bodyPr/>
        <a:lstStyle/>
        <a:p>
          <a:pPr rtl="1"/>
          <a:endParaRPr lang="ar-SA"/>
        </a:p>
      </dgm:t>
    </dgm:pt>
    <dgm:pt modelId="{FD36EE6D-FA44-43C9-9394-0D469740F99C}" type="sibTrans" cxnId="{4A94D589-EF20-4055-B3DA-BA83BA220959}">
      <dgm:prSet/>
      <dgm:spPr/>
      <dgm:t>
        <a:bodyPr/>
        <a:lstStyle/>
        <a:p>
          <a:pPr rtl="1"/>
          <a:endParaRPr lang="ar-SA"/>
        </a:p>
      </dgm:t>
    </dgm:pt>
    <dgm:pt modelId="{81C18DFE-EC93-443A-86C6-A93696699C55}">
      <dgm:prSet phldrT="[نص]"/>
      <dgm:spPr>
        <a:solidFill>
          <a:srgbClr val="75C4FF"/>
        </a:solidFill>
        <a:ln>
          <a:solidFill>
            <a:srgbClr val="002060"/>
          </a:solidFill>
        </a:ln>
      </dgm:spPr>
      <dgm:t>
        <a:bodyPr/>
        <a:lstStyle/>
        <a:p>
          <a:pPr rtl="1"/>
          <a:r>
            <a:rPr lang="ar-SY" dirty="0">
              <a:latin typeface="Arabic Typesetting" pitchFamily="66" charset="-78"/>
              <a:cs typeface="Arabic Typesetting" pitchFamily="66" charset="-78"/>
            </a:rPr>
            <a:t>الاكتتاب </a:t>
          </a:r>
          <a:endParaRPr lang="ar-SA" dirty="0">
            <a:latin typeface="Arabic Typesetting" pitchFamily="66" charset="-78"/>
            <a:cs typeface="Arabic Typesetting" pitchFamily="66" charset="-78"/>
          </a:endParaRPr>
        </a:p>
      </dgm:t>
    </dgm:pt>
    <dgm:pt modelId="{4C4F0574-E646-4FA4-9526-98CEECA91632}" type="parTrans" cxnId="{8027537E-487A-47F7-93F8-FD17767B0DB2}">
      <dgm:prSet/>
      <dgm:spPr/>
      <dgm:t>
        <a:bodyPr/>
        <a:lstStyle/>
        <a:p>
          <a:pPr rtl="1"/>
          <a:endParaRPr lang="ar-SA"/>
        </a:p>
      </dgm:t>
    </dgm:pt>
    <dgm:pt modelId="{B6291BAB-7A1C-404C-B766-D8AE830C1C1B}" type="sibTrans" cxnId="{8027537E-487A-47F7-93F8-FD17767B0DB2}">
      <dgm:prSet/>
      <dgm:spPr/>
      <dgm:t>
        <a:bodyPr/>
        <a:lstStyle/>
        <a:p>
          <a:pPr rtl="1"/>
          <a:endParaRPr lang="ar-SA"/>
        </a:p>
      </dgm:t>
    </dgm:pt>
    <dgm:pt modelId="{633989BD-B332-4DAE-91AD-5A630DB5CCC7}">
      <dgm:prSet phldrT="[نص]"/>
      <dgm:spPr>
        <a:solidFill>
          <a:srgbClr val="75C4FF"/>
        </a:solidFill>
        <a:ln>
          <a:solidFill>
            <a:srgbClr val="002060"/>
          </a:solidFill>
        </a:ln>
      </dgm:spPr>
      <dgm:t>
        <a:bodyPr/>
        <a:lstStyle/>
        <a:p>
          <a:pPr rtl="1"/>
          <a:r>
            <a:rPr lang="ar-SY" dirty="0" err="1">
              <a:latin typeface="Arabic Typesetting" pitchFamily="66" charset="-78"/>
              <a:cs typeface="Arabic Typesetting" pitchFamily="66" charset="-78"/>
            </a:rPr>
            <a:t>الانتاج</a:t>
          </a:r>
          <a:endParaRPr lang="ar-SA" dirty="0">
            <a:latin typeface="Arabic Typesetting" pitchFamily="66" charset="-78"/>
            <a:cs typeface="Arabic Typesetting" pitchFamily="66" charset="-78"/>
          </a:endParaRPr>
        </a:p>
      </dgm:t>
    </dgm:pt>
    <dgm:pt modelId="{3837B119-99DA-46F1-943F-3610A7674491}" type="parTrans" cxnId="{90AA4E9D-B2E9-48D9-9B24-45BB1F5EF9DB}">
      <dgm:prSet/>
      <dgm:spPr/>
      <dgm:t>
        <a:bodyPr/>
        <a:lstStyle/>
        <a:p>
          <a:pPr rtl="1"/>
          <a:endParaRPr lang="ar-SA"/>
        </a:p>
      </dgm:t>
    </dgm:pt>
    <dgm:pt modelId="{8E2C4649-A8C4-4E1B-BCF9-388562AA12DE}" type="sibTrans" cxnId="{90AA4E9D-B2E9-48D9-9B24-45BB1F5EF9DB}">
      <dgm:prSet/>
      <dgm:spPr/>
      <dgm:t>
        <a:bodyPr/>
        <a:lstStyle/>
        <a:p>
          <a:pPr rtl="1"/>
          <a:endParaRPr lang="ar-SA"/>
        </a:p>
      </dgm:t>
    </dgm:pt>
    <dgm:pt modelId="{6E16C02E-9BDD-46BB-A2D8-47876E611002}">
      <dgm:prSet phldrT="[نص]"/>
      <dgm:spPr>
        <a:solidFill>
          <a:srgbClr val="75C4FF"/>
        </a:solidFill>
        <a:ln>
          <a:solidFill>
            <a:srgbClr val="002060"/>
          </a:solidFill>
        </a:ln>
      </dgm:spPr>
      <dgm:t>
        <a:bodyPr/>
        <a:lstStyle/>
        <a:p>
          <a:pPr rtl="1"/>
          <a:r>
            <a:rPr lang="ar-SY" dirty="0">
              <a:latin typeface="Arabic Typesetting" pitchFamily="66" charset="-78"/>
              <a:cs typeface="Arabic Typesetting" pitchFamily="66" charset="-78"/>
            </a:rPr>
            <a:t>تسوية المطالبات</a:t>
          </a:r>
          <a:endParaRPr lang="ar-SA" dirty="0">
            <a:latin typeface="Arabic Typesetting" pitchFamily="66" charset="-78"/>
            <a:cs typeface="Arabic Typesetting" pitchFamily="66" charset="-78"/>
          </a:endParaRPr>
        </a:p>
      </dgm:t>
    </dgm:pt>
    <dgm:pt modelId="{3C18D43F-5629-4B75-842C-1F56BCE72203}" type="parTrans" cxnId="{85DD92E0-5703-4287-9099-5B88BD1CDDCE}">
      <dgm:prSet/>
      <dgm:spPr/>
      <dgm:t>
        <a:bodyPr/>
        <a:lstStyle/>
        <a:p>
          <a:pPr rtl="1"/>
          <a:endParaRPr lang="ar-SA"/>
        </a:p>
      </dgm:t>
    </dgm:pt>
    <dgm:pt modelId="{15B4417E-B6CD-4FDD-BE56-93C0FCF4EDDC}" type="sibTrans" cxnId="{85DD92E0-5703-4287-9099-5B88BD1CDDCE}">
      <dgm:prSet/>
      <dgm:spPr/>
      <dgm:t>
        <a:bodyPr/>
        <a:lstStyle/>
        <a:p>
          <a:pPr rtl="1"/>
          <a:endParaRPr lang="ar-SA"/>
        </a:p>
      </dgm:t>
    </dgm:pt>
    <dgm:pt modelId="{8DFC967A-AD18-4765-A890-699DDAC0FACD}">
      <dgm:prSet phldrT="[نص]"/>
      <dgm:spPr>
        <a:solidFill>
          <a:srgbClr val="75C4FF"/>
        </a:solidFill>
        <a:ln>
          <a:solidFill>
            <a:srgbClr val="002060"/>
          </a:solidFill>
        </a:ln>
      </dgm:spPr>
      <dgm:t>
        <a:bodyPr/>
        <a:lstStyle/>
        <a:p>
          <a:pPr rtl="1"/>
          <a:r>
            <a:rPr lang="ar-SY" dirty="0" err="1">
              <a:latin typeface="Arabic Typesetting" pitchFamily="66" charset="-78"/>
              <a:cs typeface="Arabic Typesetting" pitchFamily="66" charset="-78"/>
            </a:rPr>
            <a:t>اعادة</a:t>
          </a:r>
          <a:r>
            <a:rPr lang="ar-SY" dirty="0">
              <a:latin typeface="Arabic Typesetting" pitchFamily="66" charset="-78"/>
              <a:cs typeface="Arabic Typesetting" pitchFamily="66" charset="-78"/>
            </a:rPr>
            <a:t> التامين</a:t>
          </a:r>
          <a:endParaRPr lang="ar-SA" dirty="0">
            <a:latin typeface="Arabic Typesetting" pitchFamily="66" charset="-78"/>
            <a:cs typeface="Arabic Typesetting" pitchFamily="66" charset="-78"/>
          </a:endParaRPr>
        </a:p>
      </dgm:t>
    </dgm:pt>
    <dgm:pt modelId="{D12A816F-D78C-4B0A-A3F3-354EA54F9FC5}" type="parTrans" cxnId="{16A0FD84-98D3-47CD-835D-601BAE173714}">
      <dgm:prSet/>
      <dgm:spPr/>
      <dgm:t>
        <a:bodyPr/>
        <a:lstStyle/>
        <a:p>
          <a:pPr rtl="1"/>
          <a:endParaRPr lang="ar-SA"/>
        </a:p>
      </dgm:t>
    </dgm:pt>
    <dgm:pt modelId="{B05D9153-3933-4F2A-B66A-02936A25D6FF}" type="sibTrans" cxnId="{16A0FD84-98D3-47CD-835D-601BAE173714}">
      <dgm:prSet/>
      <dgm:spPr/>
      <dgm:t>
        <a:bodyPr/>
        <a:lstStyle/>
        <a:p>
          <a:pPr rtl="1"/>
          <a:endParaRPr lang="ar-SA"/>
        </a:p>
      </dgm:t>
    </dgm:pt>
    <dgm:pt modelId="{B38C0EE5-737C-450D-93BA-8C4D2EBB6472}" type="pres">
      <dgm:prSet presAssocID="{96788A2E-E85C-4BBD-BE13-E4A36426CEDD}" presName="diagram" presStyleCnt="0">
        <dgm:presLayoutVars>
          <dgm:chPref val="1"/>
          <dgm:dir val="rev"/>
          <dgm:animOne val="branch"/>
          <dgm:animLvl val="lvl"/>
          <dgm:resizeHandles val="exact"/>
        </dgm:presLayoutVars>
      </dgm:prSet>
      <dgm:spPr/>
      <dgm:t>
        <a:bodyPr/>
        <a:lstStyle/>
        <a:p>
          <a:pPr rtl="1"/>
          <a:endParaRPr lang="ar-SA"/>
        </a:p>
      </dgm:t>
    </dgm:pt>
    <dgm:pt modelId="{F8635110-7D5A-4CD0-9B3B-CE62715278BB}" type="pres">
      <dgm:prSet presAssocID="{40D853AD-5D33-4A22-A760-377371F27538}" presName="root1" presStyleCnt="0"/>
      <dgm:spPr/>
      <dgm:t>
        <a:bodyPr/>
        <a:lstStyle/>
        <a:p>
          <a:pPr rtl="1"/>
          <a:endParaRPr lang="ar-SA"/>
        </a:p>
      </dgm:t>
    </dgm:pt>
    <dgm:pt modelId="{FF3B402F-DE47-48B2-9BAE-24B798062F46}" type="pres">
      <dgm:prSet presAssocID="{40D853AD-5D33-4A22-A760-377371F27538}" presName="LevelOneTextNode" presStyleLbl="node0" presStyleIdx="0" presStyleCnt="1" custScaleX="134053" custScaleY="48357" custLinFactNeighborX="6618" custLinFactNeighborY="5207">
        <dgm:presLayoutVars>
          <dgm:chPref val="3"/>
        </dgm:presLayoutVars>
      </dgm:prSet>
      <dgm:spPr/>
      <dgm:t>
        <a:bodyPr/>
        <a:lstStyle/>
        <a:p>
          <a:pPr rtl="1"/>
          <a:endParaRPr lang="ar-SA"/>
        </a:p>
      </dgm:t>
    </dgm:pt>
    <dgm:pt modelId="{4936BE03-824E-4A2C-8DCB-0F0D0B3A1603}" type="pres">
      <dgm:prSet presAssocID="{40D853AD-5D33-4A22-A760-377371F27538}" presName="level2hierChild" presStyleCnt="0"/>
      <dgm:spPr/>
      <dgm:t>
        <a:bodyPr/>
        <a:lstStyle/>
        <a:p>
          <a:pPr rtl="1"/>
          <a:endParaRPr lang="ar-SA"/>
        </a:p>
      </dgm:t>
    </dgm:pt>
    <dgm:pt modelId="{2946C8C9-326A-467B-886B-4713530C75B9}" type="pres">
      <dgm:prSet presAssocID="{7AA44A19-8D7A-4E13-B85E-8649898930EF}" presName="conn2-1" presStyleLbl="parChTrans1D2" presStyleIdx="0" presStyleCnt="6"/>
      <dgm:spPr/>
      <dgm:t>
        <a:bodyPr/>
        <a:lstStyle/>
        <a:p>
          <a:pPr rtl="1"/>
          <a:endParaRPr lang="ar-SA"/>
        </a:p>
      </dgm:t>
    </dgm:pt>
    <dgm:pt modelId="{940B238E-4F8C-41C5-9845-052304F0BB85}" type="pres">
      <dgm:prSet presAssocID="{7AA44A19-8D7A-4E13-B85E-8649898930EF}" presName="connTx" presStyleLbl="parChTrans1D2" presStyleIdx="0" presStyleCnt="6"/>
      <dgm:spPr/>
      <dgm:t>
        <a:bodyPr/>
        <a:lstStyle/>
        <a:p>
          <a:pPr rtl="1"/>
          <a:endParaRPr lang="ar-SA"/>
        </a:p>
      </dgm:t>
    </dgm:pt>
    <dgm:pt modelId="{1787910A-C056-4E90-8FF9-9C352D23BFAE}" type="pres">
      <dgm:prSet presAssocID="{0DB49721-BE05-4EBD-88C8-C9F490108CF4}" presName="root2" presStyleCnt="0"/>
      <dgm:spPr/>
      <dgm:t>
        <a:bodyPr/>
        <a:lstStyle/>
        <a:p>
          <a:pPr rtl="1"/>
          <a:endParaRPr lang="ar-SA"/>
        </a:p>
      </dgm:t>
    </dgm:pt>
    <dgm:pt modelId="{237E29E8-3911-43FF-ACE8-DA001CA7AFDA}" type="pres">
      <dgm:prSet presAssocID="{0DB49721-BE05-4EBD-88C8-C9F490108CF4}" presName="LevelTwoTextNode" presStyleLbl="node2" presStyleIdx="0" presStyleCnt="6" custScaleY="51969" custLinFactNeighborX="396" custLinFactNeighborY="4779">
        <dgm:presLayoutVars>
          <dgm:chPref val="3"/>
        </dgm:presLayoutVars>
      </dgm:prSet>
      <dgm:spPr/>
      <dgm:t>
        <a:bodyPr/>
        <a:lstStyle/>
        <a:p>
          <a:pPr rtl="1"/>
          <a:endParaRPr lang="ar-SA"/>
        </a:p>
      </dgm:t>
    </dgm:pt>
    <dgm:pt modelId="{962B6A82-E61F-4F1F-B8C7-C8CA6D9985D4}" type="pres">
      <dgm:prSet presAssocID="{0DB49721-BE05-4EBD-88C8-C9F490108CF4}" presName="level3hierChild" presStyleCnt="0"/>
      <dgm:spPr/>
      <dgm:t>
        <a:bodyPr/>
        <a:lstStyle/>
        <a:p>
          <a:pPr rtl="1"/>
          <a:endParaRPr lang="ar-SA"/>
        </a:p>
      </dgm:t>
    </dgm:pt>
    <dgm:pt modelId="{F7F75768-E892-4D47-A578-70C9F84B6397}" type="pres">
      <dgm:prSet presAssocID="{4C4F0574-E646-4FA4-9526-98CEECA91632}" presName="conn2-1" presStyleLbl="parChTrans1D2" presStyleIdx="1" presStyleCnt="6"/>
      <dgm:spPr/>
      <dgm:t>
        <a:bodyPr/>
        <a:lstStyle/>
        <a:p>
          <a:pPr rtl="1"/>
          <a:endParaRPr lang="ar-SA"/>
        </a:p>
      </dgm:t>
    </dgm:pt>
    <dgm:pt modelId="{F3FDE1BA-7071-4E87-A418-9ECC9ABB8101}" type="pres">
      <dgm:prSet presAssocID="{4C4F0574-E646-4FA4-9526-98CEECA91632}" presName="connTx" presStyleLbl="parChTrans1D2" presStyleIdx="1" presStyleCnt="6"/>
      <dgm:spPr/>
      <dgm:t>
        <a:bodyPr/>
        <a:lstStyle/>
        <a:p>
          <a:pPr rtl="1"/>
          <a:endParaRPr lang="ar-SA"/>
        </a:p>
      </dgm:t>
    </dgm:pt>
    <dgm:pt modelId="{D58495F5-3E07-49F7-9BD2-701AA5677482}" type="pres">
      <dgm:prSet presAssocID="{81C18DFE-EC93-443A-86C6-A93696699C55}" presName="root2" presStyleCnt="0"/>
      <dgm:spPr/>
      <dgm:t>
        <a:bodyPr/>
        <a:lstStyle/>
        <a:p>
          <a:pPr rtl="1"/>
          <a:endParaRPr lang="ar-SA"/>
        </a:p>
      </dgm:t>
    </dgm:pt>
    <dgm:pt modelId="{8977FDD0-58DF-42F2-9E46-141E51C67B47}" type="pres">
      <dgm:prSet presAssocID="{81C18DFE-EC93-443A-86C6-A93696699C55}" presName="LevelTwoTextNode" presStyleLbl="node2" presStyleIdx="1" presStyleCnt="6" custScaleY="55050">
        <dgm:presLayoutVars>
          <dgm:chPref val="3"/>
        </dgm:presLayoutVars>
      </dgm:prSet>
      <dgm:spPr/>
      <dgm:t>
        <a:bodyPr/>
        <a:lstStyle/>
        <a:p>
          <a:pPr rtl="1"/>
          <a:endParaRPr lang="ar-SA"/>
        </a:p>
      </dgm:t>
    </dgm:pt>
    <dgm:pt modelId="{D7637285-7ED6-445F-9713-B5EA49201AED}" type="pres">
      <dgm:prSet presAssocID="{81C18DFE-EC93-443A-86C6-A93696699C55}" presName="level3hierChild" presStyleCnt="0"/>
      <dgm:spPr/>
      <dgm:t>
        <a:bodyPr/>
        <a:lstStyle/>
        <a:p>
          <a:pPr rtl="1"/>
          <a:endParaRPr lang="ar-SA"/>
        </a:p>
      </dgm:t>
    </dgm:pt>
    <dgm:pt modelId="{91470F88-73A5-43E2-B02E-CCA3CEA2CE4F}" type="pres">
      <dgm:prSet presAssocID="{3837B119-99DA-46F1-943F-3610A7674491}" presName="conn2-1" presStyleLbl="parChTrans1D2" presStyleIdx="2" presStyleCnt="6"/>
      <dgm:spPr/>
      <dgm:t>
        <a:bodyPr/>
        <a:lstStyle/>
        <a:p>
          <a:pPr rtl="1"/>
          <a:endParaRPr lang="ar-SA"/>
        </a:p>
      </dgm:t>
    </dgm:pt>
    <dgm:pt modelId="{65719C92-6ED8-4043-9478-7A9B8CD9D746}" type="pres">
      <dgm:prSet presAssocID="{3837B119-99DA-46F1-943F-3610A7674491}" presName="connTx" presStyleLbl="parChTrans1D2" presStyleIdx="2" presStyleCnt="6"/>
      <dgm:spPr/>
      <dgm:t>
        <a:bodyPr/>
        <a:lstStyle/>
        <a:p>
          <a:pPr rtl="1"/>
          <a:endParaRPr lang="ar-SA"/>
        </a:p>
      </dgm:t>
    </dgm:pt>
    <dgm:pt modelId="{D54BCC8F-AE94-4941-B094-E56E266632DE}" type="pres">
      <dgm:prSet presAssocID="{633989BD-B332-4DAE-91AD-5A630DB5CCC7}" presName="root2" presStyleCnt="0"/>
      <dgm:spPr/>
      <dgm:t>
        <a:bodyPr/>
        <a:lstStyle/>
        <a:p>
          <a:pPr rtl="1"/>
          <a:endParaRPr lang="ar-SA"/>
        </a:p>
      </dgm:t>
    </dgm:pt>
    <dgm:pt modelId="{F8E29C44-4A05-4E77-A747-2EA7579F0323}" type="pres">
      <dgm:prSet presAssocID="{633989BD-B332-4DAE-91AD-5A630DB5CCC7}" presName="LevelTwoTextNode" presStyleLbl="node2" presStyleIdx="2" presStyleCnt="6" custScaleY="50696">
        <dgm:presLayoutVars>
          <dgm:chPref val="3"/>
        </dgm:presLayoutVars>
      </dgm:prSet>
      <dgm:spPr/>
      <dgm:t>
        <a:bodyPr/>
        <a:lstStyle/>
        <a:p>
          <a:pPr rtl="1"/>
          <a:endParaRPr lang="ar-SA"/>
        </a:p>
      </dgm:t>
    </dgm:pt>
    <dgm:pt modelId="{2609AFF3-2051-4316-AA9A-6AF16ADCBF61}" type="pres">
      <dgm:prSet presAssocID="{633989BD-B332-4DAE-91AD-5A630DB5CCC7}" presName="level3hierChild" presStyleCnt="0"/>
      <dgm:spPr/>
      <dgm:t>
        <a:bodyPr/>
        <a:lstStyle/>
        <a:p>
          <a:pPr rtl="1"/>
          <a:endParaRPr lang="ar-SA"/>
        </a:p>
      </dgm:t>
    </dgm:pt>
    <dgm:pt modelId="{52358EFC-F109-437A-B0D2-271E1518D23F}" type="pres">
      <dgm:prSet presAssocID="{3C18D43F-5629-4B75-842C-1F56BCE72203}" presName="conn2-1" presStyleLbl="parChTrans1D2" presStyleIdx="3" presStyleCnt="6"/>
      <dgm:spPr/>
      <dgm:t>
        <a:bodyPr/>
        <a:lstStyle/>
        <a:p>
          <a:pPr rtl="1"/>
          <a:endParaRPr lang="ar-SA"/>
        </a:p>
      </dgm:t>
    </dgm:pt>
    <dgm:pt modelId="{3FB24E62-CFDE-42A2-8C80-A21FF9911B27}" type="pres">
      <dgm:prSet presAssocID="{3C18D43F-5629-4B75-842C-1F56BCE72203}" presName="connTx" presStyleLbl="parChTrans1D2" presStyleIdx="3" presStyleCnt="6"/>
      <dgm:spPr/>
      <dgm:t>
        <a:bodyPr/>
        <a:lstStyle/>
        <a:p>
          <a:pPr rtl="1"/>
          <a:endParaRPr lang="ar-SA"/>
        </a:p>
      </dgm:t>
    </dgm:pt>
    <dgm:pt modelId="{CAC845C5-7092-4AB3-A689-797987B66D37}" type="pres">
      <dgm:prSet presAssocID="{6E16C02E-9BDD-46BB-A2D8-47876E611002}" presName="root2" presStyleCnt="0"/>
      <dgm:spPr/>
      <dgm:t>
        <a:bodyPr/>
        <a:lstStyle/>
        <a:p>
          <a:pPr rtl="1"/>
          <a:endParaRPr lang="ar-SA"/>
        </a:p>
      </dgm:t>
    </dgm:pt>
    <dgm:pt modelId="{38AD85FC-D8FF-4106-B497-413E68AFCE07}" type="pres">
      <dgm:prSet presAssocID="{6E16C02E-9BDD-46BB-A2D8-47876E611002}" presName="LevelTwoTextNode" presStyleLbl="node2" presStyleIdx="3" presStyleCnt="6" custScaleY="47432">
        <dgm:presLayoutVars>
          <dgm:chPref val="3"/>
        </dgm:presLayoutVars>
      </dgm:prSet>
      <dgm:spPr/>
      <dgm:t>
        <a:bodyPr/>
        <a:lstStyle/>
        <a:p>
          <a:pPr rtl="1"/>
          <a:endParaRPr lang="ar-SA"/>
        </a:p>
      </dgm:t>
    </dgm:pt>
    <dgm:pt modelId="{55507763-34E3-4B21-B0CC-F20BA6112267}" type="pres">
      <dgm:prSet presAssocID="{6E16C02E-9BDD-46BB-A2D8-47876E611002}" presName="level3hierChild" presStyleCnt="0"/>
      <dgm:spPr/>
      <dgm:t>
        <a:bodyPr/>
        <a:lstStyle/>
        <a:p>
          <a:pPr rtl="1"/>
          <a:endParaRPr lang="ar-SA"/>
        </a:p>
      </dgm:t>
    </dgm:pt>
    <dgm:pt modelId="{74F082B3-42C7-4D1A-8650-4098952931FC}" type="pres">
      <dgm:prSet presAssocID="{D12A816F-D78C-4B0A-A3F3-354EA54F9FC5}" presName="conn2-1" presStyleLbl="parChTrans1D2" presStyleIdx="4" presStyleCnt="6"/>
      <dgm:spPr/>
      <dgm:t>
        <a:bodyPr/>
        <a:lstStyle/>
        <a:p>
          <a:pPr rtl="1"/>
          <a:endParaRPr lang="ar-SA"/>
        </a:p>
      </dgm:t>
    </dgm:pt>
    <dgm:pt modelId="{C6A05D18-7D8F-4CD1-9AAB-8B8A9EE5366A}" type="pres">
      <dgm:prSet presAssocID="{D12A816F-D78C-4B0A-A3F3-354EA54F9FC5}" presName="connTx" presStyleLbl="parChTrans1D2" presStyleIdx="4" presStyleCnt="6"/>
      <dgm:spPr/>
      <dgm:t>
        <a:bodyPr/>
        <a:lstStyle/>
        <a:p>
          <a:pPr rtl="1"/>
          <a:endParaRPr lang="ar-SA"/>
        </a:p>
      </dgm:t>
    </dgm:pt>
    <dgm:pt modelId="{0E5F917D-59FD-447E-9E22-496F47B1AB88}" type="pres">
      <dgm:prSet presAssocID="{8DFC967A-AD18-4765-A890-699DDAC0FACD}" presName="root2" presStyleCnt="0"/>
      <dgm:spPr/>
      <dgm:t>
        <a:bodyPr/>
        <a:lstStyle/>
        <a:p>
          <a:pPr rtl="1"/>
          <a:endParaRPr lang="ar-SA"/>
        </a:p>
      </dgm:t>
    </dgm:pt>
    <dgm:pt modelId="{7C748E13-21BE-4FA8-B7DF-2F6210CAF8A2}" type="pres">
      <dgm:prSet presAssocID="{8DFC967A-AD18-4765-A890-699DDAC0FACD}" presName="LevelTwoTextNode" presStyleLbl="node2" presStyleIdx="4" presStyleCnt="6" custScaleY="54498">
        <dgm:presLayoutVars>
          <dgm:chPref val="3"/>
        </dgm:presLayoutVars>
      </dgm:prSet>
      <dgm:spPr/>
      <dgm:t>
        <a:bodyPr/>
        <a:lstStyle/>
        <a:p>
          <a:pPr rtl="1"/>
          <a:endParaRPr lang="ar-SA"/>
        </a:p>
      </dgm:t>
    </dgm:pt>
    <dgm:pt modelId="{A20A7F51-5A2E-47CA-AF7B-51CDD844DC06}" type="pres">
      <dgm:prSet presAssocID="{8DFC967A-AD18-4765-A890-699DDAC0FACD}" presName="level3hierChild" presStyleCnt="0"/>
      <dgm:spPr/>
      <dgm:t>
        <a:bodyPr/>
        <a:lstStyle/>
        <a:p>
          <a:pPr rtl="1"/>
          <a:endParaRPr lang="ar-SA"/>
        </a:p>
      </dgm:t>
    </dgm:pt>
    <dgm:pt modelId="{1027DD02-412C-4BAE-A0AF-FA9F7AE24394}" type="pres">
      <dgm:prSet presAssocID="{75B7914B-833E-424E-B26B-0C93D692D4DF}" presName="conn2-1" presStyleLbl="parChTrans1D2" presStyleIdx="5" presStyleCnt="6"/>
      <dgm:spPr/>
      <dgm:t>
        <a:bodyPr/>
        <a:lstStyle/>
        <a:p>
          <a:pPr rtl="1"/>
          <a:endParaRPr lang="ar-SA"/>
        </a:p>
      </dgm:t>
    </dgm:pt>
    <dgm:pt modelId="{4FBB2A64-1797-4C9D-B304-EF31C310355F}" type="pres">
      <dgm:prSet presAssocID="{75B7914B-833E-424E-B26B-0C93D692D4DF}" presName="connTx" presStyleLbl="parChTrans1D2" presStyleIdx="5" presStyleCnt="6"/>
      <dgm:spPr/>
      <dgm:t>
        <a:bodyPr/>
        <a:lstStyle/>
        <a:p>
          <a:pPr rtl="1"/>
          <a:endParaRPr lang="ar-SA"/>
        </a:p>
      </dgm:t>
    </dgm:pt>
    <dgm:pt modelId="{6972D528-4B9E-4DC0-88A4-7FC5B7C9EFB1}" type="pres">
      <dgm:prSet presAssocID="{3AC828CB-F5F1-43F4-850A-A66CC10C1386}" presName="root2" presStyleCnt="0"/>
      <dgm:spPr/>
      <dgm:t>
        <a:bodyPr/>
        <a:lstStyle/>
        <a:p>
          <a:pPr rtl="1"/>
          <a:endParaRPr lang="ar-SA"/>
        </a:p>
      </dgm:t>
    </dgm:pt>
    <dgm:pt modelId="{8BCE2562-8555-467B-A00B-733C27D865DB}" type="pres">
      <dgm:prSet presAssocID="{3AC828CB-F5F1-43F4-850A-A66CC10C1386}" presName="LevelTwoTextNode" presStyleLbl="node2" presStyleIdx="5" presStyleCnt="6" custScaleY="48845">
        <dgm:presLayoutVars>
          <dgm:chPref val="3"/>
        </dgm:presLayoutVars>
      </dgm:prSet>
      <dgm:spPr/>
      <dgm:t>
        <a:bodyPr/>
        <a:lstStyle/>
        <a:p>
          <a:pPr rtl="1"/>
          <a:endParaRPr lang="ar-SA"/>
        </a:p>
      </dgm:t>
    </dgm:pt>
    <dgm:pt modelId="{9F444ED9-1561-47A0-886E-E077A6FE2D6B}" type="pres">
      <dgm:prSet presAssocID="{3AC828CB-F5F1-43F4-850A-A66CC10C1386}" presName="level3hierChild" presStyleCnt="0"/>
      <dgm:spPr/>
      <dgm:t>
        <a:bodyPr/>
        <a:lstStyle/>
        <a:p>
          <a:pPr rtl="1"/>
          <a:endParaRPr lang="ar-SA"/>
        </a:p>
      </dgm:t>
    </dgm:pt>
  </dgm:ptLst>
  <dgm:cxnLst>
    <dgm:cxn modelId="{452A6CDB-5DBB-4413-A1B5-0F030237E215}" type="presOf" srcId="{4C4F0574-E646-4FA4-9526-98CEECA91632}" destId="{F3FDE1BA-7071-4E87-A418-9ECC9ABB8101}" srcOrd="1" destOrd="0" presId="urn:microsoft.com/office/officeart/2005/8/layout/hierarchy2"/>
    <dgm:cxn modelId="{47C3877C-25AA-4D93-BE35-14F9BE5C1274}" type="presOf" srcId="{4C4F0574-E646-4FA4-9526-98CEECA91632}" destId="{F7F75768-E892-4D47-A578-70C9F84B6397}" srcOrd="0" destOrd="0" presId="urn:microsoft.com/office/officeart/2005/8/layout/hierarchy2"/>
    <dgm:cxn modelId="{D28A771F-9068-4742-B404-75603CF81FDB}" type="presOf" srcId="{7AA44A19-8D7A-4E13-B85E-8649898930EF}" destId="{2946C8C9-326A-467B-886B-4713530C75B9}" srcOrd="0" destOrd="0" presId="urn:microsoft.com/office/officeart/2005/8/layout/hierarchy2"/>
    <dgm:cxn modelId="{90AA4E9D-B2E9-48D9-9B24-45BB1F5EF9DB}" srcId="{40D853AD-5D33-4A22-A760-377371F27538}" destId="{633989BD-B332-4DAE-91AD-5A630DB5CCC7}" srcOrd="2" destOrd="0" parTransId="{3837B119-99DA-46F1-943F-3610A7674491}" sibTransId="{8E2C4649-A8C4-4E1B-BCF9-388562AA12DE}"/>
    <dgm:cxn modelId="{5D37BC8B-3BF8-49D8-9967-3FBB9281194F}" type="presOf" srcId="{40D853AD-5D33-4A22-A760-377371F27538}" destId="{FF3B402F-DE47-48B2-9BAE-24B798062F46}" srcOrd="0" destOrd="0" presId="urn:microsoft.com/office/officeart/2005/8/layout/hierarchy2"/>
    <dgm:cxn modelId="{19E7B8AD-1EA7-4FFC-BD0D-8DFB2EB8CAA2}" type="presOf" srcId="{D12A816F-D78C-4B0A-A3F3-354EA54F9FC5}" destId="{74F082B3-42C7-4D1A-8650-4098952931FC}" srcOrd="0" destOrd="0" presId="urn:microsoft.com/office/officeart/2005/8/layout/hierarchy2"/>
    <dgm:cxn modelId="{2B216233-576D-4FC9-A624-98E04BDEB063}" type="presOf" srcId="{75B7914B-833E-424E-B26B-0C93D692D4DF}" destId="{4FBB2A64-1797-4C9D-B304-EF31C310355F}" srcOrd="1" destOrd="0" presId="urn:microsoft.com/office/officeart/2005/8/layout/hierarchy2"/>
    <dgm:cxn modelId="{6DC80CDA-43E5-497F-953E-816AE7D97C41}" type="presOf" srcId="{6E16C02E-9BDD-46BB-A2D8-47876E611002}" destId="{38AD85FC-D8FF-4106-B497-413E68AFCE07}" srcOrd="0" destOrd="0" presId="urn:microsoft.com/office/officeart/2005/8/layout/hierarchy2"/>
    <dgm:cxn modelId="{367F85C2-8E95-4070-A07F-9720F0966A54}" type="presOf" srcId="{3C18D43F-5629-4B75-842C-1F56BCE72203}" destId="{3FB24E62-CFDE-42A2-8C80-A21FF9911B27}" srcOrd="1" destOrd="0" presId="urn:microsoft.com/office/officeart/2005/8/layout/hierarchy2"/>
    <dgm:cxn modelId="{85DD92E0-5703-4287-9099-5B88BD1CDDCE}" srcId="{40D853AD-5D33-4A22-A760-377371F27538}" destId="{6E16C02E-9BDD-46BB-A2D8-47876E611002}" srcOrd="3" destOrd="0" parTransId="{3C18D43F-5629-4B75-842C-1F56BCE72203}" sibTransId="{15B4417E-B6CD-4FDD-BE56-93C0FCF4EDDC}"/>
    <dgm:cxn modelId="{8027537E-487A-47F7-93F8-FD17767B0DB2}" srcId="{40D853AD-5D33-4A22-A760-377371F27538}" destId="{81C18DFE-EC93-443A-86C6-A93696699C55}" srcOrd="1" destOrd="0" parTransId="{4C4F0574-E646-4FA4-9526-98CEECA91632}" sibTransId="{B6291BAB-7A1C-404C-B766-D8AE830C1C1B}"/>
    <dgm:cxn modelId="{73797BC7-7BEB-4CCF-850C-0DDF36FA8249}" type="presOf" srcId="{3837B119-99DA-46F1-943F-3610A7674491}" destId="{91470F88-73A5-43E2-B02E-CCA3CEA2CE4F}" srcOrd="0" destOrd="0" presId="urn:microsoft.com/office/officeart/2005/8/layout/hierarchy2"/>
    <dgm:cxn modelId="{ABC348A3-CC66-4BC7-A8E3-A57F3F81D0DD}" type="presOf" srcId="{81C18DFE-EC93-443A-86C6-A93696699C55}" destId="{8977FDD0-58DF-42F2-9E46-141E51C67B47}" srcOrd="0" destOrd="0" presId="urn:microsoft.com/office/officeart/2005/8/layout/hierarchy2"/>
    <dgm:cxn modelId="{F00D6BE5-EDB1-497A-B60F-C8277CBA5FAE}" type="presOf" srcId="{633989BD-B332-4DAE-91AD-5A630DB5CCC7}" destId="{F8E29C44-4A05-4E77-A747-2EA7579F0323}" srcOrd="0" destOrd="0" presId="urn:microsoft.com/office/officeart/2005/8/layout/hierarchy2"/>
    <dgm:cxn modelId="{B4D00EEB-AEBF-4292-8B50-8ACD5D89CD90}" srcId="{40D853AD-5D33-4A22-A760-377371F27538}" destId="{0DB49721-BE05-4EBD-88C8-C9F490108CF4}" srcOrd="0" destOrd="0" parTransId="{7AA44A19-8D7A-4E13-B85E-8649898930EF}" sibTransId="{61610FB0-45A9-4D15-89FD-3802002375A4}"/>
    <dgm:cxn modelId="{E4D63E21-7CF1-435D-89A6-9E59CE7FAE74}" type="presOf" srcId="{8DFC967A-AD18-4765-A890-699DDAC0FACD}" destId="{7C748E13-21BE-4FA8-B7DF-2F6210CAF8A2}" srcOrd="0" destOrd="0" presId="urn:microsoft.com/office/officeart/2005/8/layout/hierarchy2"/>
    <dgm:cxn modelId="{7F85D855-1EE4-47C9-866F-9954ED80AE68}" type="presOf" srcId="{3C18D43F-5629-4B75-842C-1F56BCE72203}" destId="{52358EFC-F109-437A-B0D2-271E1518D23F}" srcOrd="0" destOrd="0" presId="urn:microsoft.com/office/officeart/2005/8/layout/hierarchy2"/>
    <dgm:cxn modelId="{FD803EA6-DC25-4480-9436-C69F9D398D27}" type="presOf" srcId="{3AC828CB-F5F1-43F4-850A-A66CC10C1386}" destId="{8BCE2562-8555-467B-A00B-733C27D865DB}" srcOrd="0" destOrd="0" presId="urn:microsoft.com/office/officeart/2005/8/layout/hierarchy2"/>
    <dgm:cxn modelId="{546FA340-48D8-4BA3-8209-5EF617B0D79A}" srcId="{96788A2E-E85C-4BBD-BE13-E4A36426CEDD}" destId="{40D853AD-5D33-4A22-A760-377371F27538}" srcOrd="0" destOrd="0" parTransId="{9DDCE6E1-B9F7-4336-8653-B6C03B6AF4EA}" sibTransId="{BFD75B47-3DA3-4515-AEB9-2CEB00B0CE51}"/>
    <dgm:cxn modelId="{EBE58B27-A304-47E7-A3F3-96DC35476033}" type="presOf" srcId="{3837B119-99DA-46F1-943F-3610A7674491}" destId="{65719C92-6ED8-4043-9478-7A9B8CD9D746}" srcOrd="1" destOrd="0" presId="urn:microsoft.com/office/officeart/2005/8/layout/hierarchy2"/>
    <dgm:cxn modelId="{8BA9223C-977C-4026-BEA2-3D46DA67EA3D}" type="presOf" srcId="{0DB49721-BE05-4EBD-88C8-C9F490108CF4}" destId="{237E29E8-3911-43FF-ACE8-DA001CA7AFDA}" srcOrd="0" destOrd="0" presId="urn:microsoft.com/office/officeart/2005/8/layout/hierarchy2"/>
    <dgm:cxn modelId="{16A0FD84-98D3-47CD-835D-601BAE173714}" srcId="{40D853AD-5D33-4A22-A760-377371F27538}" destId="{8DFC967A-AD18-4765-A890-699DDAC0FACD}" srcOrd="4" destOrd="0" parTransId="{D12A816F-D78C-4B0A-A3F3-354EA54F9FC5}" sibTransId="{B05D9153-3933-4F2A-B66A-02936A25D6FF}"/>
    <dgm:cxn modelId="{4A94D589-EF20-4055-B3DA-BA83BA220959}" srcId="{40D853AD-5D33-4A22-A760-377371F27538}" destId="{3AC828CB-F5F1-43F4-850A-A66CC10C1386}" srcOrd="5" destOrd="0" parTransId="{75B7914B-833E-424E-B26B-0C93D692D4DF}" sibTransId="{FD36EE6D-FA44-43C9-9394-0D469740F99C}"/>
    <dgm:cxn modelId="{514FF32F-5075-4BCA-8CBD-BC944BE49041}" type="presOf" srcId="{D12A816F-D78C-4B0A-A3F3-354EA54F9FC5}" destId="{C6A05D18-7D8F-4CD1-9AAB-8B8A9EE5366A}" srcOrd="1" destOrd="0" presId="urn:microsoft.com/office/officeart/2005/8/layout/hierarchy2"/>
    <dgm:cxn modelId="{093D9CB4-3466-4442-BDAC-254581A4B575}" type="presOf" srcId="{96788A2E-E85C-4BBD-BE13-E4A36426CEDD}" destId="{B38C0EE5-737C-450D-93BA-8C4D2EBB6472}" srcOrd="0" destOrd="0" presId="urn:microsoft.com/office/officeart/2005/8/layout/hierarchy2"/>
    <dgm:cxn modelId="{7C6C50B5-6B9E-4A0D-9BAD-5C486FF7203B}" type="presOf" srcId="{7AA44A19-8D7A-4E13-B85E-8649898930EF}" destId="{940B238E-4F8C-41C5-9845-052304F0BB85}" srcOrd="1" destOrd="0" presId="urn:microsoft.com/office/officeart/2005/8/layout/hierarchy2"/>
    <dgm:cxn modelId="{858DAC31-7DDB-4258-99B2-D9CBFC47BF07}" type="presOf" srcId="{75B7914B-833E-424E-B26B-0C93D692D4DF}" destId="{1027DD02-412C-4BAE-A0AF-FA9F7AE24394}" srcOrd="0" destOrd="0" presId="urn:microsoft.com/office/officeart/2005/8/layout/hierarchy2"/>
    <dgm:cxn modelId="{477CD65B-2237-4BC2-B8CA-972C8B6E0BE3}" type="presParOf" srcId="{B38C0EE5-737C-450D-93BA-8C4D2EBB6472}" destId="{F8635110-7D5A-4CD0-9B3B-CE62715278BB}" srcOrd="0" destOrd="0" presId="urn:microsoft.com/office/officeart/2005/8/layout/hierarchy2"/>
    <dgm:cxn modelId="{FA06EA89-286E-43B6-A6EB-604F3625C14B}" type="presParOf" srcId="{F8635110-7D5A-4CD0-9B3B-CE62715278BB}" destId="{FF3B402F-DE47-48B2-9BAE-24B798062F46}" srcOrd="0" destOrd="0" presId="urn:microsoft.com/office/officeart/2005/8/layout/hierarchy2"/>
    <dgm:cxn modelId="{FCBE0F7E-3184-4303-8BF3-61EB4BE227EC}" type="presParOf" srcId="{F8635110-7D5A-4CD0-9B3B-CE62715278BB}" destId="{4936BE03-824E-4A2C-8DCB-0F0D0B3A1603}" srcOrd="1" destOrd="0" presId="urn:microsoft.com/office/officeart/2005/8/layout/hierarchy2"/>
    <dgm:cxn modelId="{CF42CC20-32AB-4E95-8E3B-E412A302446B}" type="presParOf" srcId="{4936BE03-824E-4A2C-8DCB-0F0D0B3A1603}" destId="{2946C8C9-326A-467B-886B-4713530C75B9}" srcOrd="0" destOrd="0" presId="urn:microsoft.com/office/officeart/2005/8/layout/hierarchy2"/>
    <dgm:cxn modelId="{E482E785-989C-4668-8051-7C281158E5BF}" type="presParOf" srcId="{2946C8C9-326A-467B-886B-4713530C75B9}" destId="{940B238E-4F8C-41C5-9845-052304F0BB85}" srcOrd="0" destOrd="0" presId="urn:microsoft.com/office/officeart/2005/8/layout/hierarchy2"/>
    <dgm:cxn modelId="{F4B5EB46-2B13-4F8B-9726-1E1CB7A9580A}" type="presParOf" srcId="{4936BE03-824E-4A2C-8DCB-0F0D0B3A1603}" destId="{1787910A-C056-4E90-8FF9-9C352D23BFAE}" srcOrd="1" destOrd="0" presId="urn:microsoft.com/office/officeart/2005/8/layout/hierarchy2"/>
    <dgm:cxn modelId="{57036C73-D0AA-4424-BFB4-CB732ACCBCC3}" type="presParOf" srcId="{1787910A-C056-4E90-8FF9-9C352D23BFAE}" destId="{237E29E8-3911-43FF-ACE8-DA001CA7AFDA}" srcOrd="0" destOrd="0" presId="urn:microsoft.com/office/officeart/2005/8/layout/hierarchy2"/>
    <dgm:cxn modelId="{B11B53B5-0261-40E7-9158-1E9B32BD8F02}" type="presParOf" srcId="{1787910A-C056-4E90-8FF9-9C352D23BFAE}" destId="{962B6A82-E61F-4F1F-B8C7-C8CA6D9985D4}" srcOrd="1" destOrd="0" presId="urn:microsoft.com/office/officeart/2005/8/layout/hierarchy2"/>
    <dgm:cxn modelId="{DF7F1997-A677-4FDB-AEB7-0DFE30A42A79}" type="presParOf" srcId="{4936BE03-824E-4A2C-8DCB-0F0D0B3A1603}" destId="{F7F75768-E892-4D47-A578-70C9F84B6397}" srcOrd="2" destOrd="0" presId="urn:microsoft.com/office/officeart/2005/8/layout/hierarchy2"/>
    <dgm:cxn modelId="{BDD165C2-4EA4-40B5-B904-C5C05EBE40FA}" type="presParOf" srcId="{F7F75768-E892-4D47-A578-70C9F84B6397}" destId="{F3FDE1BA-7071-4E87-A418-9ECC9ABB8101}" srcOrd="0" destOrd="0" presId="urn:microsoft.com/office/officeart/2005/8/layout/hierarchy2"/>
    <dgm:cxn modelId="{37667B4C-F588-4839-83FA-D1CDCAA170E4}" type="presParOf" srcId="{4936BE03-824E-4A2C-8DCB-0F0D0B3A1603}" destId="{D58495F5-3E07-49F7-9BD2-701AA5677482}" srcOrd="3" destOrd="0" presId="urn:microsoft.com/office/officeart/2005/8/layout/hierarchy2"/>
    <dgm:cxn modelId="{141DABC5-CB30-4DBC-985E-2C80ED91435D}" type="presParOf" srcId="{D58495F5-3E07-49F7-9BD2-701AA5677482}" destId="{8977FDD0-58DF-42F2-9E46-141E51C67B47}" srcOrd="0" destOrd="0" presId="urn:microsoft.com/office/officeart/2005/8/layout/hierarchy2"/>
    <dgm:cxn modelId="{4C108E82-F49B-4F3B-86C2-BCBF4BBD6653}" type="presParOf" srcId="{D58495F5-3E07-49F7-9BD2-701AA5677482}" destId="{D7637285-7ED6-445F-9713-B5EA49201AED}" srcOrd="1" destOrd="0" presId="urn:microsoft.com/office/officeart/2005/8/layout/hierarchy2"/>
    <dgm:cxn modelId="{4C3A6705-B560-4B37-B142-67C73389DBA6}" type="presParOf" srcId="{4936BE03-824E-4A2C-8DCB-0F0D0B3A1603}" destId="{91470F88-73A5-43E2-B02E-CCA3CEA2CE4F}" srcOrd="4" destOrd="0" presId="urn:microsoft.com/office/officeart/2005/8/layout/hierarchy2"/>
    <dgm:cxn modelId="{121CD460-2269-4ECE-A4ED-C2007AD3C2A8}" type="presParOf" srcId="{91470F88-73A5-43E2-B02E-CCA3CEA2CE4F}" destId="{65719C92-6ED8-4043-9478-7A9B8CD9D746}" srcOrd="0" destOrd="0" presId="urn:microsoft.com/office/officeart/2005/8/layout/hierarchy2"/>
    <dgm:cxn modelId="{15CB7AEE-2C4E-41B3-9067-6A1A8D7B0DC1}" type="presParOf" srcId="{4936BE03-824E-4A2C-8DCB-0F0D0B3A1603}" destId="{D54BCC8F-AE94-4941-B094-E56E266632DE}" srcOrd="5" destOrd="0" presId="urn:microsoft.com/office/officeart/2005/8/layout/hierarchy2"/>
    <dgm:cxn modelId="{D12D94FF-930A-45BE-AE10-69C660563627}" type="presParOf" srcId="{D54BCC8F-AE94-4941-B094-E56E266632DE}" destId="{F8E29C44-4A05-4E77-A747-2EA7579F0323}" srcOrd="0" destOrd="0" presId="urn:microsoft.com/office/officeart/2005/8/layout/hierarchy2"/>
    <dgm:cxn modelId="{689860E9-EAC7-454D-B319-06559B79051D}" type="presParOf" srcId="{D54BCC8F-AE94-4941-B094-E56E266632DE}" destId="{2609AFF3-2051-4316-AA9A-6AF16ADCBF61}" srcOrd="1" destOrd="0" presId="urn:microsoft.com/office/officeart/2005/8/layout/hierarchy2"/>
    <dgm:cxn modelId="{5E90F670-05A1-4335-B1B2-7A22A8C40E28}" type="presParOf" srcId="{4936BE03-824E-4A2C-8DCB-0F0D0B3A1603}" destId="{52358EFC-F109-437A-B0D2-271E1518D23F}" srcOrd="6" destOrd="0" presId="urn:microsoft.com/office/officeart/2005/8/layout/hierarchy2"/>
    <dgm:cxn modelId="{BB59EAC6-13A8-4E4E-99A0-4BDCEC54716F}" type="presParOf" srcId="{52358EFC-F109-437A-B0D2-271E1518D23F}" destId="{3FB24E62-CFDE-42A2-8C80-A21FF9911B27}" srcOrd="0" destOrd="0" presId="urn:microsoft.com/office/officeart/2005/8/layout/hierarchy2"/>
    <dgm:cxn modelId="{BE389B1F-32C6-4D0C-9CAD-A46E579D4033}" type="presParOf" srcId="{4936BE03-824E-4A2C-8DCB-0F0D0B3A1603}" destId="{CAC845C5-7092-4AB3-A689-797987B66D37}" srcOrd="7" destOrd="0" presId="urn:microsoft.com/office/officeart/2005/8/layout/hierarchy2"/>
    <dgm:cxn modelId="{EE692A4A-A59A-4F27-94DB-CD013299327B}" type="presParOf" srcId="{CAC845C5-7092-4AB3-A689-797987B66D37}" destId="{38AD85FC-D8FF-4106-B497-413E68AFCE07}" srcOrd="0" destOrd="0" presId="urn:microsoft.com/office/officeart/2005/8/layout/hierarchy2"/>
    <dgm:cxn modelId="{F140339B-3DAE-4C0B-9A17-004CC278D15F}" type="presParOf" srcId="{CAC845C5-7092-4AB3-A689-797987B66D37}" destId="{55507763-34E3-4B21-B0CC-F20BA6112267}" srcOrd="1" destOrd="0" presId="urn:microsoft.com/office/officeart/2005/8/layout/hierarchy2"/>
    <dgm:cxn modelId="{E42428E9-D4AC-47D9-B157-9EDC2A2B1F17}" type="presParOf" srcId="{4936BE03-824E-4A2C-8DCB-0F0D0B3A1603}" destId="{74F082B3-42C7-4D1A-8650-4098952931FC}" srcOrd="8" destOrd="0" presId="urn:microsoft.com/office/officeart/2005/8/layout/hierarchy2"/>
    <dgm:cxn modelId="{024670CB-E60D-4844-B458-62EA1403B5F3}" type="presParOf" srcId="{74F082B3-42C7-4D1A-8650-4098952931FC}" destId="{C6A05D18-7D8F-4CD1-9AAB-8B8A9EE5366A}" srcOrd="0" destOrd="0" presId="urn:microsoft.com/office/officeart/2005/8/layout/hierarchy2"/>
    <dgm:cxn modelId="{C13EC5C4-BE85-4BE2-BA58-6512EF01C0F7}" type="presParOf" srcId="{4936BE03-824E-4A2C-8DCB-0F0D0B3A1603}" destId="{0E5F917D-59FD-447E-9E22-496F47B1AB88}" srcOrd="9" destOrd="0" presId="urn:microsoft.com/office/officeart/2005/8/layout/hierarchy2"/>
    <dgm:cxn modelId="{469ECE1D-B18D-417A-97EB-4F8DF8D9CD6D}" type="presParOf" srcId="{0E5F917D-59FD-447E-9E22-496F47B1AB88}" destId="{7C748E13-21BE-4FA8-B7DF-2F6210CAF8A2}" srcOrd="0" destOrd="0" presId="urn:microsoft.com/office/officeart/2005/8/layout/hierarchy2"/>
    <dgm:cxn modelId="{5818F9CC-4689-4554-B01A-5B40E5DF1A9E}" type="presParOf" srcId="{0E5F917D-59FD-447E-9E22-496F47B1AB88}" destId="{A20A7F51-5A2E-47CA-AF7B-51CDD844DC06}" srcOrd="1" destOrd="0" presId="urn:microsoft.com/office/officeart/2005/8/layout/hierarchy2"/>
    <dgm:cxn modelId="{446F62D6-B782-48B1-829C-4EC911EDC28B}" type="presParOf" srcId="{4936BE03-824E-4A2C-8DCB-0F0D0B3A1603}" destId="{1027DD02-412C-4BAE-A0AF-FA9F7AE24394}" srcOrd="10" destOrd="0" presId="urn:microsoft.com/office/officeart/2005/8/layout/hierarchy2"/>
    <dgm:cxn modelId="{BC47BB9F-93BD-4249-95A6-84F24FD5D3CC}" type="presParOf" srcId="{1027DD02-412C-4BAE-A0AF-FA9F7AE24394}" destId="{4FBB2A64-1797-4C9D-B304-EF31C310355F}" srcOrd="0" destOrd="0" presId="urn:microsoft.com/office/officeart/2005/8/layout/hierarchy2"/>
    <dgm:cxn modelId="{7F9C619E-B2DA-4DF1-93D6-A4F0E988D302}" type="presParOf" srcId="{4936BE03-824E-4A2C-8DCB-0F0D0B3A1603}" destId="{6972D528-4B9E-4DC0-88A4-7FC5B7C9EFB1}" srcOrd="11" destOrd="0" presId="urn:microsoft.com/office/officeart/2005/8/layout/hierarchy2"/>
    <dgm:cxn modelId="{19BCC39B-080C-4142-A331-0DB89DCE03DD}" type="presParOf" srcId="{6972D528-4B9E-4DC0-88A4-7FC5B7C9EFB1}" destId="{8BCE2562-8555-467B-A00B-733C27D865DB}" srcOrd="0" destOrd="0" presId="urn:microsoft.com/office/officeart/2005/8/layout/hierarchy2"/>
    <dgm:cxn modelId="{C0AB3B36-0F92-40FB-9088-5D17237AFF0F}" type="presParOf" srcId="{6972D528-4B9E-4DC0-88A4-7FC5B7C9EFB1}" destId="{9F444ED9-1561-47A0-886E-E077A6FE2D6B}" srcOrd="1" destOrd="0" presId="urn:microsoft.com/office/officeart/2005/8/layout/hierarchy2"/>
  </dgm:cxnLst>
  <dgm:bg>
    <a:noFill/>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2" name="عنصر نائب للتذييل 1"/>
          <p:cNvSpPr>
            <a:spLocks noGrp="1"/>
          </p:cNvSpPr>
          <p:nvPr>
            <p:ph type="ftr" sz="quarter" idx="11"/>
          </p:nvPr>
        </p:nvSpPr>
        <p:spPr/>
        <p:txBody>
          <a:bodyPr/>
          <a:lstStyle/>
          <a:p>
            <a:endParaRPr lang="ar-SA"/>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B1902BDC-6504-4D4C-970E-9781B837BD25}" type="slidenum">
              <a:rPr lang="ar-SA" smtClean="0"/>
              <a:pPr/>
              <a:t>‹#›</a:t>
            </a:fld>
            <a:endParaRPr lang="ar-SA"/>
          </a:p>
        </p:txBody>
      </p:sp>
    </p:spTree>
  </p:cSld>
  <p:clrMapOvr>
    <a:masterClrMapping/>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1902BDC-6504-4D4C-970E-9781B837BD25}" type="slidenum">
              <a:rPr lang="ar-SA" smtClean="0"/>
              <a:pPr/>
              <a:t>‹#›</a:t>
            </a:fld>
            <a:endParaRPr lang="ar-SA"/>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1902BDC-6504-4D4C-970E-9781B837BD25}" type="slidenum">
              <a:rPr lang="ar-SA" smtClean="0"/>
              <a:pPr/>
              <a:t>‹#›</a:t>
            </a:fld>
            <a:endParaRPr lang="ar-SA"/>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B1902BDC-6504-4D4C-970E-9781B837BD25}" type="slidenum">
              <a:rPr lang="ar-SA" smtClean="0"/>
              <a:pPr/>
              <a:t>‹#›</a:t>
            </a:fld>
            <a:endParaRPr lang="ar-SA"/>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11" name="عنصر نائب للتذييل 10"/>
          <p:cNvSpPr>
            <a:spLocks noGrp="1"/>
          </p:cNvSpPr>
          <p:nvPr>
            <p:ph type="ftr" sz="quarter" idx="11"/>
          </p:nvPr>
        </p:nvSpPr>
        <p:spPr/>
        <p:txBody>
          <a:bodyPr/>
          <a:lstStyle/>
          <a:p>
            <a:endParaRPr lang="ar-SA"/>
          </a:p>
        </p:txBody>
      </p:sp>
      <p:sp>
        <p:nvSpPr>
          <p:cNvPr id="16" name="عنصر نائب لرقم الشريحة 15"/>
          <p:cNvSpPr>
            <a:spLocks noGrp="1"/>
          </p:cNvSpPr>
          <p:nvPr>
            <p:ph type="sldNum" sz="quarter" idx="12"/>
          </p:nvPr>
        </p:nvSpPr>
        <p:spPr/>
        <p:txBody>
          <a:bodyPr/>
          <a:lstStyle/>
          <a:p>
            <a:fld id="{B1902BDC-6504-4D4C-970E-9781B837BD25}" type="slidenum">
              <a:rPr lang="ar-SA" smtClean="0"/>
              <a:pPr/>
              <a:t>‹#›</a:t>
            </a:fld>
            <a:endParaRPr lang="ar-SA"/>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10" name="عنصر نائب للتذييل 9"/>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B1902BDC-6504-4D4C-970E-9781B837BD25}" type="slidenum">
              <a:rPr lang="ar-SA" smtClean="0"/>
              <a:pPr/>
              <a:t>‹#›</a:t>
            </a:fld>
            <a:endParaRPr lang="ar-SA"/>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229600" y="6477000"/>
            <a:ext cx="762000" cy="246888"/>
          </a:xfrm>
        </p:spPr>
        <p:txBody>
          <a:bodyPr/>
          <a:lstStyle/>
          <a:p>
            <a:fld id="{B1902BDC-6504-4D4C-970E-9781B837BD25}" type="slidenum">
              <a:rPr lang="ar-SA" smtClean="0"/>
              <a:pPr/>
              <a:t>‹#›</a:t>
            </a:fld>
            <a:endParaRPr lang="ar-SA"/>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21" name="عنصر نائب للتذييل 20"/>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1902BDC-6504-4D4C-970E-9781B837BD25}" type="slidenum">
              <a:rPr lang="ar-SA" smtClean="0"/>
              <a:pPr/>
              <a:t>‹#›</a:t>
            </a:fld>
            <a:endParaRPr lang="ar-SA"/>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24" name="عنصر نائب للتذييل 23"/>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1902BDC-6504-4D4C-970E-9781B837BD25}" type="slidenum">
              <a:rPr lang="ar-SA" smtClean="0"/>
              <a:pPr/>
              <a:t>‹#›</a:t>
            </a:fld>
            <a:endParaRPr lang="ar-SA"/>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29" name="عنصر نائب للتذييل 28"/>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1902BDC-6504-4D4C-970E-9781B837BD25}" type="slidenum">
              <a:rPr lang="ar-SA" smtClean="0"/>
              <a:pPr/>
              <a:t>‹#›</a:t>
            </a:fld>
            <a:endParaRPr lang="ar-SA"/>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A79F9534-D97A-416D-985A-80FFA9E3D378}" type="datetimeFigureOut">
              <a:rPr lang="ar-SA" smtClean="0"/>
              <a:pPr/>
              <a:t>30/03/1431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31" name="عنصر نائب لرقم الشريحة 30"/>
          <p:cNvSpPr>
            <a:spLocks noGrp="1"/>
          </p:cNvSpPr>
          <p:nvPr>
            <p:ph type="sldNum" sz="quarter" idx="12"/>
          </p:nvPr>
        </p:nvSpPr>
        <p:spPr/>
        <p:txBody>
          <a:bodyPr/>
          <a:lstStyle/>
          <a:p>
            <a:fld id="{B1902BDC-6504-4D4C-970E-9781B837BD25}" type="slidenum">
              <a:rPr lang="ar-SA" smtClean="0"/>
              <a:pPr/>
              <a:t>‹#›</a:t>
            </a:fld>
            <a:endParaRPr lang="ar-SA"/>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7000">
              <a:srgbClr val="401B5B">
                <a:alpha val="95000"/>
              </a:srgbClr>
            </a:gs>
            <a:gs pos="17999">
              <a:srgbClr val="99CCFF"/>
            </a:gs>
            <a:gs pos="36000">
              <a:srgbClr val="9966FF"/>
            </a:gs>
            <a:gs pos="61000">
              <a:srgbClr val="CC99FF"/>
            </a:gs>
            <a:gs pos="82001">
              <a:srgbClr val="99CCFF"/>
            </a:gs>
            <a:gs pos="100000">
              <a:srgbClr val="CCCCFF"/>
            </a:gs>
          </a:gsLst>
          <a:lin ang="2700000" scaled="1"/>
          <a:tileRect/>
        </a:gradFill>
        <a:effectLst/>
      </p:bgPr>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A79F9534-D97A-416D-985A-80FFA9E3D378}" type="datetimeFigureOut">
              <a:rPr lang="ar-SA" smtClean="0"/>
              <a:pPr/>
              <a:t>30/03/1431</a:t>
            </a:fld>
            <a:endParaRPr lang="ar-SA"/>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02BDC-6504-4D4C-970E-9781B837BD25}" type="slidenum">
              <a:rPr lang="ar-SA" smtClean="0"/>
              <a:pPr/>
              <a:t>‹#›</a:t>
            </a:fld>
            <a:endParaRPr lang="ar-SA"/>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med">
    <p:random/>
  </p:transition>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82000">
              <a:srgbClr val="401B5B">
                <a:alpha val="95000"/>
              </a:srgbClr>
            </a:gs>
            <a:gs pos="17999">
              <a:srgbClr val="99CCFF"/>
            </a:gs>
            <a:gs pos="36000">
              <a:srgbClr val="9966FF"/>
            </a:gs>
            <a:gs pos="61000">
              <a:srgbClr val="CC99FF"/>
            </a:gs>
            <a:gs pos="82001">
              <a:srgbClr val="99CCFF"/>
            </a:gs>
            <a:gs pos="100000">
              <a:srgbClr val="CCCCFF"/>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381000" y="4214819"/>
            <a:ext cx="8048652" cy="1860968"/>
          </a:xfrm>
        </p:spPr>
        <p:txBody>
          <a:bodyPr>
            <a:noAutofit/>
          </a:bodyPr>
          <a:lstStyle/>
          <a:p>
            <a:r>
              <a:rPr lang="ar-SA" sz="6000" b="1" u="sng" dirty="0">
                <a:latin typeface="Arabic Typesetting" pitchFamily="66" charset="-78"/>
                <a:cs typeface="Arabic Typesetting" pitchFamily="66" charset="-78"/>
              </a:rPr>
              <a:t>أثر الكفاءة في إدارة وظائف شركة  التأمين على نجاح هذه الشركة</a:t>
            </a:r>
            <a:r>
              <a:rPr lang="en-US" sz="6000" dirty="0">
                <a:latin typeface="Arabic Typesetting" pitchFamily="66" charset="-78"/>
                <a:cs typeface="Arabic Typesetting" pitchFamily="66" charset="-78"/>
              </a:rPr>
              <a:t/>
            </a:r>
            <a:br>
              <a:rPr lang="en-US" sz="6000" dirty="0">
                <a:latin typeface="Arabic Typesetting" pitchFamily="66" charset="-78"/>
                <a:cs typeface="Arabic Typesetting" pitchFamily="66" charset="-78"/>
              </a:rPr>
            </a:br>
            <a:endParaRPr lang="ar-SA" sz="6000" dirty="0">
              <a:latin typeface="Arabic Typesetting" pitchFamily="66" charset="-78"/>
              <a:cs typeface="Arabic Typesetting" pitchFamily="66" charset="-78"/>
            </a:endParaRPr>
          </a:p>
        </p:txBody>
      </p:sp>
      <p:sp>
        <p:nvSpPr>
          <p:cNvPr id="3" name="عنوان فرعي 2"/>
          <p:cNvSpPr>
            <a:spLocks noGrp="1"/>
          </p:cNvSpPr>
          <p:nvPr>
            <p:ph type="subTitle" idx="1"/>
          </p:nvPr>
        </p:nvSpPr>
        <p:spPr>
          <a:xfrm>
            <a:off x="214282" y="2500306"/>
            <a:ext cx="8458200" cy="914400"/>
          </a:xfrm>
        </p:spPr>
        <p:txBody>
          <a:bodyPr>
            <a:normAutofit fontScale="55000" lnSpcReduction="20000"/>
          </a:bodyPr>
          <a:lstStyle/>
          <a:p>
            <a:r>
              <a:rPr lang="ar-SY" b="1" dirty="0"/>
              <a:t> </a:t>
            </a:r>
            <a:r>
              <a:rPr lang="ar-SY" b="1" dirty="0">
                <a:solidFill>
                  <a:schemeClr val="tx1"/>
                </a:solidFill>
              </a:rPr>
              <a:t>إعداد </a:t>
            </a:r>
            <a:r>
              <a:rPr lang="ar-SA" b="1" dirty="0">
                <a:solidFill>
                  <a:schemeClr val="tx1"/>
                </a:solidFill>
              </a:rPr>
              <a:t>الطالبة: ريم </a:t>
            </a:r>
            <a:r>
              <a:rPr lang="ar-SA" b="1" dirty="0" err="1">
                <a:solidFill>
                  <a:schemeClr val="tx1"/>
                </a:solidFill>
              </a:rPr>
              <a:t>عمورة</a:t>
            </a:r>
            <a:endParaRPr lang="en-US" dirty="0">
              <a:solidFill>
                <a:schemeClr val="tx1"/>
              </a:solidFill>
            </a:endParaRPr>
          </a:p>
          <a:p>
            <a:r>
              <a:rPr lang="ar-SA" b="1" dirty="0">
                <a:solidFill>
                  <a:schemeClr val="tx1"/>
                </a:solidFill>
              </a:rPr>
              <a:t> </a:t>
            </a:r>
            <a:endParaRPr lang="en-US" dirty="0">
              <a:solidFill>
                <a:schemeClr val="tx1"/>
              </a:solidFill>
            </a:endParaRPr>
          </a:p>
          <a:p>
            <a:r>
              <a:rPr lang="ar-SA" b="1" dirty="0">
                <a:solidFill>
                  <a:schemeClr val="tx1"/>
                </a:solidFill>
              </a:rPr>
              <a:t> </a:t>
            </a:r>
            <a:endParaRPr lang="en-US" dirty="0">
              <a:solidFill>
                <a:schemeClr val="tx1"/>
              </a:solidFill>
            </a:endParaRPr>
          </a:p>
          <a:p>
            <a:r>
              <a:rPr lang="ar-SY" b="1" dirty="0">
                <a:solidFill>
                  <a:schemeClr val="tx1"/>
                </a:solidFill>
              </a:rPr>
              <a:t>إشراف الدكتور</a:t>
            </a:r>
            <a:r>
              <a:rPr lang="ar-SA" b="1" dirty="0">
                <a:solidFill>
                  <a:schemeClr val="tx1"/>
                </a:solidFill>
              </a:rPr>
              <a:t>: </a:t>
            </a:r>
            <a:r>
              <a:rPr lang="ar-SA" b="1" dirty="0" err="1">
                <a:solidFill>
                  <a:schemeClr val="tx1"/>
                </a:solidFill>
              </a:rPr>
              <a:t>غذوان</a:t>
            </a:r>
            <a:r>
              <a:rPr lang="ar-SA" b="1" dirty="0">
                <a:solidFill>
                  <a:schemeClr val="tx1"/>
                </a:solidFill>
              </a:rPr>
              <a:t> علي</a:t>
            </a:r>
            <a:endParaRPr lang="ar-SA" dirty="0">
              <a:solidFill>
                <a:schemeClr val="tx1"/>
              </a:solidFill>
            </a:endParaRPr>
          </a:p>
        </p:txBody>
      </p:sp>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85728"/>
            <a:ext cx="8686800" cy="838200"/>
          </a:xfrm>
        </p:spPr>
        <p:txBody>
          <a:bodyPr>
            <a:noAutofit/>
          </a:bodyPr>
          <a:lstStyle/>
          <a:p>
            <a:pPr algn="r"/>
            <a:r>
              <a:rPr lang="ar-SY" sz="5400" dirty="0" smtClean="0">
                <a:latin typeface="Arabic Typesetting" pitchFamily="66" charset="-78"/>
                <a:cs typeface="Arabic Typesetting" pitchFamily="66" charset="-78"/>
              </a:rPr>
              <a:t>نشأة التأمين </a:t>
            </a:r>
            <a:r>
              <a:rPr lang="ar-SY" sz="5400" dirty="0" err="1" smtClean="0">
                <a:latin typeface="Arabic Typesetting" pitchFamily="66" charset="-78"/>
                <a:cs typeface="Arabic Typesetting" pitchFamily="66" charset="-78"/>
              </a:rPr>
              <a:t>و</a:t>
            </a:r>
            <a:r>
              <a:rPr lang="ar-SY" sz="5400" dirty="0" smtClean="0">
                <a:latin typeface="Arabic Typesetting" pitchFamily="66" charset="-78"/>
                <a:cs typeface="Arabic Typesetting" pitchFamily="66" charset="-78"/>
              </a:rPr>
              <a:t> تطوره :</a:t>
            </a: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071546"/>
            <a:ext cx="8686800" cy="5429288"/>
          </a:xfrm>
        </p:spPr>
        <p:txBody>
          <a:bodyPr>
            <a:noAutofit/>
          </a:bodyPr>
          <a:lstStyle/>
          <a:p>
            <a:r>
              <a:rPr lang="ar-SY" dirty="0" smtClean="0">
                <a:latin typeface="Arabic Typesetting" pitchFamily="66" charset="-78"/>
                <a:cs typeface="Arabic Typesetting" pitchFamily="66" charset="-78"/>
              </a:rPr>
              <a:t>عند الإغريق منذ 2000 </a:t>
            </a:r>
            <a:r>
              <a:rPr lang="ar-SY" dirty="0" err="1" smtClean="0">
                <a:latin typeface="Arabic Typesetting" pitchFamily="66" charset="-78"/>
                <a:cs typeface="Arabic Typesetting" pitchFamily="66" charset="-78"/>
              </a:rPr>
              <a:t>ق</a:t>
            </a:r>
            <a:r>
              <a:rPr lang="ar-SY" dirty="0" smtClean="0">
                <a:latin typeface="Arabic Typesetting" pitchFamily="66" charset="-78"/>
                <a:cs typeface="Arabic Typesetting" pitchFamily="66" charset="-78"/>
              </a:rPr>
              <a:t>. م </a:t>
            </a:r>
            <a:r>
              <a:rPr lang="ar-SY" dirty="0" err="1" smtClean="0">
                <a:latin typeface="Arabic Typesetting" pitchFamily="66" charset="-78"/>
                <a:cs typeface="Arabic Typesetting" pitchFamily="66" charset="-78"/>
              </a:rPr>
              <a:t>و</a:t>
            </a:r>
            <a:r>
              <a:rPr lang="ar-SY" dirty="0" smtClean="0">
                <a:latin typeface="Arabic Typesetting" pitchFamily="66" charset="-78"/>
                <a:cs typeface="Arabic Typesetting" pitchFamily="66" charset="-78"/>
              </a:rPr>
              <a:t> عند المصريين في مراسم دفن الموتى </a:t>
            </a:r>
            <a:r>
              <a:rPr lang="ar-SY" dirty="0" err="1" smtClean="0">
                <a:latin typeface="Arabic Typesetting" pitchFamily="66" charset="-78"/>
                <a:cs typeface="Arabic Typesetting" pitchFamily="66" charset="-78"/>
              </a:rPr>
              <a:t>و</a:t>
            </a:r>
            <a:r>
              <a:rPr lang="ar-SY" dirty="0" smtClean="0">
                <a:latin typeface="Arabic Typesetting" pitchFamily="66" charset="-78"/>
                <a:cs typeface="Arabic Typesetting" pitchFamily="66" charset="-78"/>
              </a:rPr>
              <a:t> عند التجار الصينيين </a:t>
            </a:r>
          </a:p>
          <a:p>
            <a:r>
              <a:rPr lang="ar-SY" dirty="0" smtClean="0">
                <a:latin typeface="Arabic Typesetting" pitchFamily="66" charset="-78"/>
                <a:cs typeface="Arabic Typesetting" pitchFamily="66" charset="-78"/>
              </a:rPr>
              <a:t>و في أوائل القرن 14 </a:t>
            </a:r>
            <a:r>
              <a:rPr lang="ar-SY" dirty="0" err="1" smtClean="0">
                <a:latin typeface="Arabic Typesetting" pitchFamily="66" charset="-78"/>
                <a:cs typeface="Arabic Typesetting" pitchFamily="66" charset="-78"/>
              </a:rPr>
              <a:t>م</a:t>
            </a:r>
            <a:r>
              <a:rPr lang="ar-SY" dirty="0" smtClean="0">
                <a:latin typeface="Arabic Typesetting" pitchFamily="66" charset="-78"/>
                <a:cs typeface="Arabic Typesetting" pitchFamily="66" charset="-78"/>
              </a:rPr>
              <a:t> ظهرت في ايطاليا في مدينة فلاندرو  أول شركة مختصة في التأمين</a:t>
            </a:r>
            <a:endParaRPr lang="en-US" dirty="0" smtClean="0">
              <a:latin typeface="Arabic Typesetting" pitchFamily="66" charset="-78"/>
              <a:cs typeface="Arabic Typesetting" pitchFamily="66" charset="-78"/>
            </a:endParaRPr>
          </a:p>
          <a:p>
            <a:r>
              <a:rPr lang="ar-SY" dirty="0" smtClean="0">
                <a:latin typeface="Arabic Typesetting" pitchFamily="66" charset="-78"/>
                <a:cs typeface="Arabic Typesetting" pitchFamily="66" charset="-78"/>
              </a:rPr>
              <a:t>يعد التأمين البحري أقدم أنواع التأمينات </a:t>
            </a:r>
          </a:p>
          <a:p>
            <a:pPr>
              <a:buNone/>
            </a:pPr>
            <a:r>
              <a:rPr lang="ar-SY" dirty="0" smtClean="0">
                <a:latin typeface="Arabic Typesetting" pitchFamily="66" charset="-78"/>
                <a:cs typeface="Arabic Typesetting" pitchFamily="66" charset="-78"/>
              </a:rPr>
              <a:t>اخذ  هذا النوع من التأمين صورته الحديثة عند ظهور قانون التأمين البحري في بريطانيا عام 1601 </a:t>
            </a:r>
            <a:r>
              <a:rPr lang="ar-SY" dirty="0" err="1" smtClean="0">
                <a:latin typeface="Arabic Typesetting" pitchFamily="66" charset="-78"/>
                <a:cs typeface="Arabic Typesetting" pitchFamily="66" charset="-78"/>
              </a:rPr>
              <a:t>م</a:t>
            </a:r>
            <a:r>
              <a:rPr lang="ar-SY" dirty="0" smtClean="0">
                <a:latin typeface="Arabic Typesetting" pitchFamily="66" charset="-78"/>
                <a:cs typeface="Arabic Typesetting" pitchFamily="66" charset="-78"/>
              </a:rPr>
              <a:t> .</a:t>
            </a:r>
          </a:p>
          <a:p>
            <a:r>
              <a:rPr lang="ar-SY" dirty="0" smtClean="0">
                <a:latin typeface="Arabic Typesetting" pitchFamily="66" charset="-78"/>
                <a:cs typeface="Arabic Typesetting" pitchFamily="66" charset="-78"/>
              </a:rPr>
              <a:t>بالنسبة للتامين على الحياة فيرى   (عريقات و عقل ,ص 33)    انه قد ظهر في نفس الوقت الذي ظهر فيه التأمين البحري و يوضح آخر أن أول و وثيقة  للتامين على الحياة قد أبرمت في لندن عام 1583 أما زيد منير عبوي   فيقول أن أول شركة للتامين على الحياة  ظهرت في انكلترة سنة 1699 .</a:t>
            </a:r>
            <a:endParaRPr lang="en-US" dirty="0" smtClean="0">
              <a:latin typeface="Arabic Typesetting" pitchFamily="66" charset="-78"/>
              <a:cs typeface="Arabic Typesetting" pitchFamily="66" charset="-78"/>
            </a:endParaRPr>
          </a:p>
          <a:p>
            <a:r>
              <a:rPr lang="ar-SY" dirty="0" smtClean="0">
                <a:latin typeface="Arabic Typesetting" pitchFamily="66" charset="-78"/>
                <a:cs typeface="Arabic Typesetting" pitchFamily="66" charset="-78"/>
              </a:rPr>
              <a:t>و ظهر التأمين على الحريق بقوة بعد حريق لندن الكبير عام 1966 </a:t>
            </a:r>
            <a:r>
              <a:rPr lang="ar-SY" dirty="0" err="1" smtClean="0">
                <a:latin typeface="Arabic Typesetting" pitchFamily="66" charset="-78"/>
                <a:cs typeface="Arabic Typesetting" pitchFamily="66" charset="-78"/>
              </a:rPr>
              <a:t>م</a:t>
            </a:r>
            <a:r>
              <a:rPr lang="ar-SY" dirty="0" smtClean="0">
                <a:latin typeface="Arabic Typesetting" pitchFamily="66" charset="-78"/>
                <a:cs typeface="Arabic Typesetting" pitchFamily="66" charset="-78"/>
              </a:rPr>
              <a:t> </a:t>
            </a:r>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Y" sz="5400" b="1" dirty="0" smtClean="0">
                <a:latin typeface="Arabic Typesetting" pitchFamily="66" charset="-78"/>
                <a:cs typeface="Arabic Typesetting" pitchFamily="66" charset="-78"/>
              </a:rPr>
              <a:t>تعريف التأمين </a:t>
            </a:r>
            <a:r>
              <a:rPr lang="en-US" sz="5400" dirty="0" smtClean="0">
                <a:latin typeface="Arabic Typesetting" pitchFamily="66" charset="-78"/>
                <a:cs typeface="Arabic Typesetting" pitchFamily="66" charset="-78"/>
              </a:rPr>
              <a:t/>
            </a:r>
            <a:br>
              <a:rPr lang="en-US" sz="5400" dirty="0" smtClean="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214422"/>
            <a:ext cx="8686800" cy="5286412"/>
          </a:xfrm>
        </p:spPr>
        <p:txBody>
          <a:bodyPr>
            <a:normAutofit fontScale="85000" lnSpcReduction="20000"/>
          </a:bodyPr>
          <a:lstStyle/>
          <a:p>
            <a:r>
              <a:rPr lang="ar-SY" sz="4200" dirty="0" smtClean="0">
                <a:latin typeface="Arabic Typesetting" pitchFamily="66" charset="-78"/>
                <a:cs typeface="Arabic Typesetting" pitchFamily="66" charset="-78"/>
              </a:rPr>
              <a:t>يعرف  (عريقات و عقل, ص32) التأمين من خلال عناصر ثلاثة هي :</a:t>
            </a:r>
            <a:endParaRPr lang="en-US" sz="4200" dirty="0" smtClean="0">
              <a:latin typeface="Arabic Typesetting" pitchFamily="66" charset="-78"/>
              <a:cs typeface="Arabic Typesetting" pitchFamily="66" charset="-78"/>
            </a:endParaRPr>
          </a:p>
          <a:p>
            <a:pPr>
              <a:buNone/>
            </a:pPr>
            <a:r>
              <a:rPr lang="ar-SY" sz="4200" dirty="0" smtClean="0">
                <a:latin typeface="Arabic Typesetting" pitchFamily="66" charset="-78"/>
                <a:cs typeface="Arabic Typesetting" pitchFamily="66" charset="-78"/>
              </a:rPr>
              <a:t>أولا: التعريف القانوني للتامين </a:t>
            </a:r>
            <a:endParaRPr lang="en-US" sz="4200" dirty="0" smtClean="0">
              <a:latin typeface="Arabic Typesetting" pitchFamily="66" charset="-78"/>
              <a:cs typeface="Arabic Typesetting" pitchFamily="66" charset="-78"/>
            </a:endParaRPr>
          </a:p>
          <a:p>
            <a:pPr>
              <a:buNone/>
            </a:pPr>
            <a:r>
              <a:rPr lang="ar-SY" sz="4200" dirty="0" smtClean="0">
                <a:latin typeface="Arabic Typesetting" pitchFamily="66" charset="-78"/>
                <a:cs typeface="Arabic Typesetting" pitchFamily="66" charset="-78"/>
              </a:rPr>
              <a:t>ثانيا: التعريف الفني للتامين</a:t>
            </a:r>
            <a:endParaRPr lang="en-US" sz="4200" dirty="0" smtClean="0">
              <a:latin typeface="Arabic Typesetting" pitchFamily="66" charset="-78"/>
              <a:cs typeface="Arabic Typesetting" pitchFamily="66" charset="-78"/>
            </a:endParaRPr>
          </a:p>
          <a:p>
            <a:pPr>
              <a:buNone/>
            </a:pPr>
            <a:r>
              <a:rPr lang="ar-SY" sz="4200" dirty="0" smtClean="0">
                <a:latin typeface="Arabic Typesetting" pitchFamily="66" charset="-78"/>
                <a:cs typeface="Arabic Typesetting" pitchFamily="66" charset="-78"/>
              </a:rPr>
              <a:t>ثالثا : وثيقة التأمين</a:t>
            </a:r>
            <a:endParaRPr lang="en-US" sz="4200" dirty="0" smtClean="0">
              <a:latin typeface="Arabic Typesetting" pitchFamily="66" charset="-78"/>
              <a:cs typeface="Arabic Typesetting" pitchFamily="66" charset="-78"/>
            </a:endParaRPr>
          </a:p>
          <a:p>
            <a:r>
              <a:rPr lang="ar-SY" sz="4200" dirty="0" smtClean="0">
                <a:latin typeface="Arabic Typesetting" pitchFamily="66" charset="-78"/>
                <a:cs typeface="Arabic Typesetting" pitchFamily="66" charset="-78"/>
              </a:rPr>
              <a:t>و التأمين لغة :من امن أي اطمئن و زال خوفه .</a:t>
            </a:r>
            <a:endParaRPr lang="en-US" sz="4200" dirty="0" smtClean="0">
              <a:latin typeface="Arabic Typesetting" pitchFamily="66" charset="-78"/>
              <a:cs typeface="Arabic Typesetting" pitchFamily="66" charset="-78"/>
            </a:endParaRPr>
          </a:p>
          <a:p>
            <a:r>
              <a:rPr lang="ar-SY" sz="4200" dirty="0" smtClean="0">
                <a:latin typeface="Arabic Typesetting" pitchFamily="66" charset="-78"/>
                <a:cs typeface="Arabic Typesetting" pitchFamily="66" charset="-78"/>
              </a:rPr>
              <a:t>و في المصطلح المالي يعني إعطاء الأمن </a:t>
            </a:r>
            <a:r>
              <a:rPr lang="ar-SY" sz="4200" dirty="0" err="1" smtClean="0">
                <a:latin typeface="Arabic Typesetting" pitchFamily="66" charset="-78"/>
                <a:cs typeface="Arabic Typesetting" pitchFamily="66" charset="-78"/>
              </a:rPr>
              <a:t>و</a:t>
            </a:r>
            <a:r>
              <a:rPr lang="ar-SY" sz="4200" dirty="0" smtClean="0">
                <a:latin typeface="Arabic Typesetting" pitchFamily="66" charset="-78"/>
                <a:cs typeface="Arabic Typesetting" pitchFamily="66" charset="-78"/>
              </a:rPr>
              <a:t> يعني نشاطا تجاريا يقتضي التعويض المالي مقابل وقوع أمر مكروه. </a:t>
            </a:r>
            <a:endParaRPr lang="en-US" sz="4200" dirty="0" smtClean="0">
              <a:latin typeface="Arabic Typesetting" pitchFamily="66" charset="-78"/>
              <a:cs typeface="Arabic Typesetting" pitchFamily="66" charset="-78"/>
            </a:endParaRPr>
          </a:p>
          <a:p>
            <a:r>
              <a:rPr lang="ar-SA" sz="4200" dirty="0" smtClean="0">
                <a:latin typeface="Arabic Typesetting" pitchFamily="66" charset="-78"/>
                <a:cs typeface="Arabic Typesetting" pitchFamily="66" charset="-78"/>
              </a:rPr>
              <a:t> و يعرف الفقيه </a:t>
            </a:r>
            <a:r>
              <a:rPr lang="ar-SA" sz="4200" dirty="0" err="1" smtClean="0">
                <a:latin typeface="Arabic Typesetting" pitchFamily="66" charset="-78"/>
                <a:cs typeface="Arabic Typesetting" pitchFamily="66" charset="-78"/>
              </a:rPr>
              <a:t>جيرار</a:t>
            </a:r>
            <a:r>
              <a:rPr lang="ar-SA" sz="4200" dirty="0" smtClean="0">
                <a:latin typeface="Arabic Typesetting" pitchFamily="66" charset="-78"/>
                <a:cs typeface="Arabic Typesetting" pitchFamily="66" charset="-78"/>
              </a:rPr>
              <a:t> التأمين بأنه : "عملية تستند إلى عقد احتمالي من عقود الضرر ملزم للجانبين يتضمن لشخص معين مهدد بوقوع خطر معين المقابل الكامل للضرر الفعلي الذي يسبب هذا الخطر له".</a:t>
            </a:r>
            <a:r>
              <a:rPr lang="ar-SA" sz="4200" baseline="30000" dirty="0" smtClean="0">
                <a:latin typeface="Arabic Typesetting" pitchFamily="66" charset="-78"/>
                <a:cs typeface="Arabic Typesetting" pitchFamily="66" charset="-78"/>
              </a:rPr>
              <a:t>(1)</a:t>
            </a:r>
            <a:endParaRPr lang="en-US" sz="42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box(in)">
                                      <p:cBhvr>
                                        <p:cTn id="2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686800" cy="5865835"/>
          </a:xfrm>
        </p:spPr>
        <p:txBody>
          <a:bodyPr/>
          <a:lstStyle/>
          <a:p>
            <a:r>
              <a:rPr lang="ar-SA" sz="4800" b="1" dirty="0" smtClean="0">
                <a:latin typeface="Arabic Typesetting" pitchFamily="66" charset="-78"/>
                <a:cs typeface="Arabic Typesetting" pitchFamily="66" charset="-78"/>
              </a:rPr>
              <a:t>باختصار يمكننا أن نعبر  عن التأمين بأنه</a:t>
            </a:r>
            <a:r>
              <a:rPr lang="ar-SA" sz="4800" dirty="0" smtClean="0">
                <a:latin typeface="Arabic Typesetting" pitchFamily="66" charset="-78"/>
                <a:cs typeface="Arabic Typesetting" pitchFamily="66" charset="-78"/>
              </a:rPr>
              <a:t> </a:t>
            </a:r>
            <a:endParaRPr lang="ar-SY" sz="4800" dirty="0" smtClean="0">
              <a:latin typeface="Arabic Typesetting" pitchFamily="66" charset="-78"/>
              <a:cs typeface="Arabic Typesetting" pitchFamily="66" charset="-78"/>
            </a:endParaRPr>
          </a:p>
          <a:p>
            <a:pPr>
              <a:buNone/>
            </a:pPr>
            <a:r>
              <a:rPr lang="ar-SA" sz="4800" dirty="0" smtClean="0">
                <a:latin typeface="Arabic Typesetting" pitchFamily="66" charset="-78"/>
                <a:cs typeface="Arabic Typesetting" pitchFamily="66" charset="-78"/>
              </a:rPr>
              <a:t>اتفاق يتم فيه جدولة لمجموعة من المدفوعات تسمى أقساط التأمين يقوم احد الأطراف </a:t>
            </a:r>
            <a:r>
              <a:rPr lang="ar-SA" sz="4800" dirty="0" err="1" smtClean="0">
                <a:latin typeface="Arabic Typesetting" pitchFamily="66" charset="-78"/>
                <a:cs typeface="Arabic Typesetting" pitchFamily="66" charset="-78"/>
              </a:rPr>
              <a:t>و</a:t>
            </a:r>
            <a:r>
              <a:rPr lang="ar-SA" sz="4800" dirty="0" smtClean="0">
                <a:latin typeface="Arabic Typesetting" pitchFamily="66" charset="-78"/>
                <a:cs typeface="Arabic Typesetting" pitchFamily="66" charset="-78"/>
              </a:rPr>
              <a:t> هو المؤمن له بدفعها إلى الطرف الأخر </a:t>
            </a:r>
            <a:r>
              <a:rPr lang="ar-SA" sz="4800" dirty="0" err="1" smtClean="0">
                <a:latin typeface="Arabic Typesetting" pitchFamily="66" charset="-78"/>
                <a:cs typeface="Arabic Typesetting" pitchFamily="66" charset="-78"/>
              </a:rPr>
              <a:t>و</a:t>
            </a:r>
            <a:r>
              <a:rPr lang="ar-SA" sz="4800" dirty="0" smtClean="0">
                <a:latin typeface="Arabic Typesetting" pitchFamily="66" charset="-78"/>
                <a:cs typeface="Arabic Typesetting" pitchFamily="66" charset="-78"/>
              </a:rPr>
              <a:t> هو المؤمن بمبالغ يتم تحديدها على أساس احتمال حدوث الخسارة حيث يقوم المؤمن بتقدير الخسارة التي سوف تلم بالمؤمن له في حال وقوع الخطر </a:t>
            </a:r>
            <a:r>
              <a:rPr lang="ar-SA" sz="4800" dirty="0" err="1" smtClean="0">
                <a:latin typeface="Arabic Typesetting" pitchFamily="66" charset="-78"/>
                <a:cs typeface="Arabic Typesetting" pitchFamily="66" charset="-78"/>
              </a:rPr>
              <a:t>و</a:t>
            </a:r>
            <a:r>
              <a:rPr lang="ar-SA" sz="4800" dirty="0" smtClean="0">
                <a:latin typeface="Arabic Typesetting" pitchFamily="66" charset="-78"/>
                <a:cs typeface="Arabic Typesetting" pitchFamily="66" charset="-78"/>
              </a:rPr>
              <a:t> بعدها يحدد المبلغ الذي سيتم </a:t>
            </a:r>
            <a:r>
              <a:rPr lang="ar-SA" sz="4800" dirty="0" err="1" smtClean="0">
                <a:latin typeface="Arabic Typesetting" pitchFamily="66" charset="-78"/>
                <a:cs typeface="Arabic Typesetting" pitchFamily="66" charset="-78"/>
              </a:rPr>
              <a:t>به</a:t>
            </a:r>
            <a:r>
              <a:rPr lang="ar-SA" sz="4800" dirty="0" smtClean="0">
                <a:latin typeface="Arabic Typesetting" pitchFamily="66" charset="-78"/>
                <a:cs typeface="Arabic Typesetting" pitchFamily="66" charset="-78"/>
              </a:rPr>
              <a:t> تعويض هذه الخسارة إما كليا أو جزئيا .</a:t>
            </a:r>
            <a:endParaRPr lang="en-US" sz="48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dirty="0" smtClean="0">
                <a:latin typeface="Arabic Typesetting" pitchFamily="66" charset="-78"/>
                <a:cs typeface="Arabic Typesetting" pitchFamily="66" charset="-78"/>
              </a:rPr>
              <a:t>أهمية التأمين </a:t>
            </a:r>
            <a:r>
              <a:rPr lang="en-US" sz="5400" dirty="0" smtClean="0">
                <a:latin typeface="Arabic Typesetting" pitchFamily="66" charset="-78"/>
                <a:cs typeface="Arabic Typesetting" pitchFamily="66" charset="-78"/>
              </a:rPr>
              <a:t/>
            </a:r>
            <a:br>
              <a:rPr lang="en-US" sz="5400" dirty="0" smtClean="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214422"/>
            <a:ext cx="8686800" cy="4865703"/>
          </a:xfrm>
        </p:spPr>
        <p:txBody>
          <a:bodyPr>
            <a:normAutofit/>
          </a:bodyPr>
          <a:lstStyle/>
          <a:p>
            <a:r>
              <a:rPr lang="ar-SY" sz="4400" dirty="0" smtClean="0">
                <a:latin typeface="Arabic Typesetting" pitchFamily="66" charset="-78"/>
                <a:cs typeface="Arabic Typesetting" pitchFamily="66" charset="-78"/>
              </a:rPr>
              <a:t>ي</a:t>
            </a:r>
            <a:r>
              <a:rPr lang="ar-SA" sz="4400" dirty="0" smtClean="0">
                <a:latin typeface="Arabic Typesetting" pitchFamily="66" charset="-78"/>
                <a:cs typeface="Arabic Typesetting" pitchFamily="66" charset="-78"/>
              </a:rPr>
              <a:t>ساهم التأمين في تحقيق الأمن </a:t>
            </a:r>
            <a:r>
              <a:rPr lang="ar-SA" sz="4400" dirty="0" err="1" smtClean="0">
                <a:latin typeface="Arabic Typesetting" pitchFamily="66" charset="-78"/>
                <a:cs typeface="Arabic Typesetting" pitchFamily="66" charset="-78"/>
              </a:rPr>
              <a:t>و</a:t>
            </a:r>
            <a:r>
              <a:rPr lang="ar-SA" sz="4400" dirty="0" smtClean="0">
                <a:latin typeface="Arabic Typesetting" pitchFamily="66" charset="-78"/>
                <a:cs typeface="Arabic Typesetting" pitchFamily="66" charset="-78"/>
              </a:rPr>
              <a:t> الاستقرار الاقتصادي نتيجة تعويض الشركات </a:t>
            </a:r>
            <a:r>
              <a:rPr lang="ar-SA" sz="4400" dirty="0" err="1" smtClean="0">
                <a:latin typeface="Arabic Typesetting" pitchFamily="66" charset="-78"/>
                <a:cs typeface="Arabic Typesetting" pitchFamily="66" charset="-78"/>
              </a:rPr>
              <a:t>و</a:t>
            </a:r>
            <a:r>
              <a:rPr lang="ar-SA" sz="4400" dirty="0" smtClean="0">
                <a:latin typeface="Arabic Typesetting" pitchFamily="66" charset="-78"/>
                <a:cs typeface="Arabic Typesetting" pitchFamily="66" charset="-78"/>
              </a:rPr>
              <a:t> عدم توقفها عن العمل</a:t>
            </a:r>
            <a:endParaRPr lang="ar-SY" sz="4400" dirty="0" smtClean="0">
              <a:latin typeface="Arabic Typesetting" pitchFamily="66" charset="-78"/>
              <a:cs typeface="Arabic Typesetting" pitchFamily="66" charset="-78"/>
            </a:endParaRPr>
          </a:p>
          <a:p>
            <a:r>
              <a:rPr lang="ar-SA" sz="4400" dirty="0" smtClean="0">
                <a:latin typeface="Arabic Typesetting" pitchFamily="66" charset="-78"/>
                <a:cs typeface="Arabic Typesetting" pitchFamily="66" charset="-78"/>
              </a:rPr>
              <a:t>مصدر للتمويل </a:t>
            </a:r>
            <a:r>
              <a:rPr lang="ar-SA" sz="4400" dirty="0" err="1" smtClean="0">
                <a:latin typeface="Arabic Typesetting" pitchFamily="66" charset="-78"/>
                <a:cs typeface="Arabic Typesetting" pitchFamily="66" charset="-78"/>
              </a:rPr>
              <a:t>و</a:t>
            </a:r>
            <a:r>
              <a:rPr lang="ar-SA" sz="4400" dirty="0" smtClean="0">
                <a:latin typeface="Arabic Typesetting" pitchFamily="66" charset="-78"/>
                <a:cs typeface="Arabic Typesetting" pitchFamily="66" charset="-78"/>
              </a:rPr>
              <a:t> الاستثمار</a:t>
            </a:r>
            <a:endParaRPr lang="ar-SY" sz="4400" dirty="0" smtClean="0">
              <a:latin typeface="Arabic Typesetting" pitchFamily="66" charset="-78"/>
              <a:cs typeface="Arabic Typesetting" pitchFamily="66" charset="-78"/>
            </a:endParaRPr>
          </a:p>
          <a:p>
            <a:r>
              <a:rPr lang="ar-SA" sz="4400" dirty="0" smtClean="0">
                <a:latin typeface="Arabic Typesetting" pitchFamily="66" charset="-78"/>
                <a:cs typeface="Arabic Typesetting" pitchFamily="66" charset="-78"/>
              </a:rPr>
              <a:t>يوفر الطمأنينة </a:t>
            </a:r>
            <a:r>
              <a:rPr lang="ar-SA" sz="4400" dirty="0" err="1" smtClean="0">
                <a:latin typeface="Arabic Typesetting" pitchFamily="66" charset="-78"/>
                <a:cs typeface="Arabic Typesetting" pitchFamily="66" charset="-78"/>
              </a:rPr>
              <a:t>و</a:t>
            </a:r>
            <a:r>
              <a:rPr lang="ar-SA" sz="4400" dirty="0" smtClean="0">
                <a:latin typeface="Arabic Typesetting" pitchFamily="66" charset="-78"/>
                <a:cs typeface="Arabic Typesetting" pitchFamily="66" charset="-78"/>
              </a:rPr>
              <a:t> عدم الخوف</a:t>
            </a:r>
            <a:endParaRPr lang="ar-SY" sz="4400" dirty="0" smtClean="0">
              <a:latin typeface="Arabic Typesetting" pitchFamily="66" charset="-78"/>
              <a:cs typeface="Arabic Typesetting" pitchFamily="66" charset="-78"/>
            </a:endParaRPr>
          </a:p>
          <a:p>
            <a:r>
              <a:rPr lang="ar-SA" sz="4400" dirty="0" smtClean="0">
                <a:latin typeface="Arabic Typesetting" pitchFamily="66" charset="-78"/>
                <a:cs typeface="Arabic Typesetting" pitchFamily="66" charset="-78"/>
              </a:rPr>
              <a:t>تقليل الخسائر</a:t>
            </a:r>
            <a:endParaRPr lang="ar-SY" sz="4400" dirty="0" smtClean="0">
              <a:latin typeface="Arabic Typesetting" pitchFamily="66" charset="-78"/>
              <a:cs typeface="Arabic Typesetting" pitchFamily="66" charset="-78"/>
            </a:endParaRPr>
          </a:p>
          <a:p>
            <a:r>
              <a:rPr lang="ar-SA" sz="4400" dirty="0" smtClean="0">
                <a:latin typeface="Arabic Typesetting" pitchFamily="66" charset="-78"/>
                <a:cs typeface="Arabic Typesetting" pitchFamily="66" charset="-78"/>
              </a:rPr>
              <a:t>تعزيز قدرة الأفراد للحصول على الائتمان </a:t>
            </a:r>
            <a:r>
              <a:rPr lang="ar-SA" sz="4400" dirty="0" err="1" smtClean="0">
                <a:latin typeface="Arabic Typesetting" pitchFamily="66" charset="-78"/>
                <a:cs typeface="Arabic Typesetting" pitchFamily="66" charset="-78"/>
              </a:rPr>
              <a:t>و</a:t>
            </a:r>
            <a:r>
              <a:rPr lang="ar-SA" sz="4400" dirty="0" smtClean="0">
                <a:latin typeface="Arabic Typesetting" pitchFamily="66" charset="-78"/>
                <a:cs typeface="Arabic Typesetting" pitchFamily="66" charset="-78"/>
              </a:rPr>
              <a:t> القروض </a:t>
            </a:r>
            <a:endParaRPr lang="ar-SY" sz="44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ox(i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box(in)">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أنواع التأمين </a:t>
            </a:r>
            <a:r>
              <a:rPr lang="en-US" dirty="0" smtClean="0"/>
              <a:t/>
            </a:r>
            <a:br>
              <a:rPr lang="en-US" dirty="0" smtClean="0"/>
            </a:br>
            <a:endParaRPr lang="ar-SA" dirty="0"/>
          </a:p>
        </p:txBody>
      </p:sp>
      <p:graphicFrame>
        <p:nvGraphicFramePr>
          <p:cNvPr id="4" name="عنصر نائب للمحتوى 3"/>
          <p:cNvGraphicFramePr>
            <a:graphicFrameLocks noGrp="1"/>
          </p:cNvGraphicFramePr>
          <p:nvPr>
            <p:ph idx="1"/>
          </p:nvPr>
        </p:nvGraphicFramePr>
        <p:xfrm>
          <a:off x="0" y="0"/>
          <a:ext cx="9144000" cy="6643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graphicFrame>
        <p:nvGraphicFramePr>
          <p:cNvPr id="5" name="رسم تخطيطي 4"/>
          <p:cNvGraphicFramePr/>
          <p:nvPr/>
        </p:nvGraphicFramePr>
        <p:xfrm>
          <a:off x="214282" y="1142984"/>
          <a:ext cx="8786874" cy="5715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27" name="Rectangle 3"/>
          <p:cNvSpPr>
            <a:spLocks noChangeArrowheads="1"/>
          </p:cNvSpPr>
          <p:nvPr/>
        </p:nvSpPr>
        <p:spPr bwMode="auto">
          <a:xfrm>
            <a:off x="0" y="3248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عنوان 8"/>
          <p:cNvSpPr>
            <a:spLocks noGrp="1"/>
          </p:cNvSpPr>
          <p:nvPr>
            <p:ph type="title"/>
          </p:nvPr>
        </p:nvSpPr>
        <p:spPr>
          <a:xfrm>
            <a:off x="304800" y="457200"/>
            <a:ext cx="8686800" cy="614346"/>
          </a:xfrm>
        </p:spPr>
        <p:txBody>
          <a:bodyPr>
            <a:noAutofit/>
          </a:bodyPr>
          <a:lstStyle/>
          <a:p>
            <a:pPr algn="r"/>
            <a:r>
              <a:rPr lang="ar-SY" sz="5400" dirty="0" smtClean="0">
                <a:latin typeface="Arabic Typesetting" pitchFamily="66" charset="-78"/>
                <a:cs typeface="Arabic Typesetting" pitchFamily="66" charset="-78"/>
              </a:rPr>
              <a:t>وظائف شركات التأمين </a:t>
            </a:r>
            <a:endParaRPr lang="ar-SA" sz="5400" dirty="0">
              <a:latin typeface="Arabic Typesetting" pitchFamily="66" charset="-78"/>
              <a:cs typeface="Arabic Typesetting" pitchFamily="66"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42852"/>
            <a:ext cx="8686800" cy="5937273"/>
          </a:xfrm>
        </p:spPr>
        <p:txBody>
          <a:bodyPr>
            <a:normAutofit/>
          </a:bodyPr>
          <a:lstStyle/>
          <a:p>
            <a:pPr>
              <a:buNone/>
            </a:pPr>
            <a:r>
              <a:rPr lang="ar-SY" sz="5400" b="1" u="sng" dirty="0" smtClean="0">
                <a:latin typeface="Arabic Typesetting" pitchFamily="66" charset="-78"/>
                <a:cs typeface="Arabic Typesetting" pitchFamily="66" charset="-78"/>
              </a:rPr>
              <a:t>أولا _التسعير </a:t>
            </a:r>
          </a:p>
          <a:p>
            <a:pPr>
              <a:buNone/>
            </a:pPr>
            <a:r>
              <a:rPr lang="ar-SA" sz="4000" dirty="0" smtClean="0">
                <a:latin typeface="Arabic Typesetting" pitchFamily="66" charset="-78"/>
                <a:cs typeface="Arabic Typesetting" pitchFamily="66" charset="-78"/>
              </a:rPr>
              <a:t> يتمثل السعر في صناعة التأمين في الكلفة التي يدفعها المؤمن له لشركة التأمين في صورة الأقساط التأمينية </a:t>
            </a:r>
            <a:endParaRPr lang="en-US" sz="4000" dirty="0" smtClean="0">
              <a:latin typeface="Arabic Typesetting" pitchFamily="66" charset="-78"/>
              <a:cs typeface="Arabic Typesetting" pitchFamily="66" charset="-78"/>
            </a:endParaRPr>
          </a:p>
          <a:p>
            <a:r>
              <a:rPr lang="ar-SA" sz="4000" dirty="0" smtClean="0">
                <a:latin typeface="Arabic Typesetting" pitchFamily="66" charset="-78"/>
                <a:cs typeface="Arabic Typesetting" pitchFamily="66" charset="-78"/>
              </a:rPr>
              <a:t>يتوجب </a:t>
            </a:r>
            <a:r>
              <a:rPr lang="ar-SY" sz="4000" dirty="0" smtClean="0">
                <a:latin typeface="Arabic Typesetting" pitchFamily="66" charset="-78"/>
                <a:cs typeface="Arabic Typesetting" pitchFamily="66" charset="-78"/>
              </a:rPr>
              <a:t>على شركة التأمين أن تقوم بعملية تقدير مسبق للخسائر المتوقعة من الخطر المؤمن عليه </a:t>
            </a:r>
            <a:r>
              <a:rPr lang="ar-SY" sz="4000" dirty="0" err="1" smtClean="0">
                <a:latin typeface="Arabic Typesetting" pitchFamily="66" charset="-78"/>
                <a:cs typeface="Arabic Typesetting" pitchFamily="66" charset="-78"/>
              </a:rPr>
              <a:t>و</a:t>
            </a:r>
            <a:r>
              <a:rPr lang="ar-SY" sz="4000" dirty="0" smtClean="0">
                <a:latin typeface="Arabic Typesetting" pitchFamily="66" charset="-78"/>
                <a:cs typeface="Arabic Typesetting" pitchFamily="66" charset="-78"/>
              </a:rPr>
              <a:t> هذا الجزء يسمى القسط الصافي </a:t>
            </a:r>
            <a:r>
              <a:rPr lang="ar-SY" sz="4000" dirty="0" err="1" smtClean="0">
                <a:latin typeface="Arabic Typesetting" pitchFamily="66" charset="-78"/>
                <a:cs typeface="Arabic Typesetting" pitchFamily="66" charset="-78"/>
              </a:rPr>
              <a:t>و</a:t>
            </a:r>
            <a:r>
              <a:rPr lang="ar-SY" sz="4000" dirty="0" smtClean="0">
                <a:latin typeface="Arabic Typesetting" pitchFamily="66" charset="-78"/>
                <a:cs typeface="Arabic Typesetting" pitchFamily="66" charset="-78"/>
              </a:rPr>
              <a:t> بإضافة المصاريف الإدارية </a:t>
            </a:r>
            <a:r>
              <a:rPr lang="ar-SY" sz="4000" dirty="0" err="1" smtClean="0">
                <a:latin typeface="Arabic Typesetting" pitchFamily="66" charset="-78"/>
                <a:cs typeface="Arabic Typesetting" pitchFamily="66" charset="-78"/>
              </a:rPr>
              <a:t>و</a:t>
            </a:r>
            <a:r>
              <a:rPr lang="ar-SY" sz="4000" dirty="0" smtClean="0">
                <a:latin typeface="Arabic Typesetting" pitchFamily="66" charset="-78"/>
                <a:cs typeface="Arabic Typesetting" pitchFamily="66" charset="-78"/>
              </a:rPr>
              <a:t> المالية يصبح :</a:t>
            </a:r>
            <a:endParaRPr lang="en-US" sz="4000" dirty="0" smtClean="0">
              <a:latin typeface="Arabic Typesetting" pitchFamily="66" charset="-78"/>
              <a:cs typeface="Arabic Typesetting" pitchFamily="66" charset="-78"/>
            </a:endParaRPr>
          </a:p>
          <a:p>
            <a:r>
              <a:rPr lang="ar-SY" sz="4000" dirty="0" smtClean="0">
                <a:latin typeface="Arabic Typesetting" pitchFamily="66" charset="-78"/>
                <a:cs typeface="Arabic Typesetting" pitchFamily="66" charset="-78"/>
              </a:rPr>
              <a:t>القسط الصافي   + مصاريف مالية وإدارية  +  نسبة من الربح  =  القسط الذي يدفعه المؤمن له لشركة التأمين.</a:t>
            </a:r>
            <a:endParaRPr lang="en-US" sz="40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85728"/>
            <a:ext cx="8686800" cy="5794397"/>
          </a:xfrm>
        </p:spPr>
        <p:txBody>
          <a:bodyPr>
            <a:noAutofit/>
          </a:bodyPr>
          <a:lstStyle/>
          <a:p>
            <a:pPr>
              <a:buNone/>
            </a:pPr>
            <a:r>
              <a:rPr lang="ar-SY" sz="4000" u="sng" dirty="0" smtClean="0">
                <a:latin typeface="Arabic Typesetting" pitchFamily="66" charset="-78"/>
                <a:cs typeface="Arabic Typesetting" pitchFamily="66" charset="-78"/>
              </a:rPr>
              <a:t>و يتوجب </a:t>
            </a:r>
            <a:r>
              <a:rPr lang="ar-SA" sz="4000" u="sng" dirty="0" smtClean="0">
                <a:latin typeface="Arabic Typesetting" pitchFamily="66" charset="-78"/>
                <a:cs typeface="Arabic Typesetting" pitchFamily="66" charset="-78"/>
              </a:rPr>
              <a:t>على </a:t>
            </a:r>
            <a:r>
              <a:rPr lang="ar-SA" sz="4000" u="sng" dirty="0" err="1" smtClean="0">
                <a:latin typeface="Arabic Typesetting" pitchFamily="66" charset="-78"/>
                <a:cs typeface="Arabic Typesetting" pitchFamily="66" charset="-78"/>
              </a:rPr>
              <a:t>الاكتواري</a:t>
            </a:r>
            <a:r>
              <a:rPr lang="ar-SA" sz="4000" u="sng" dirty="0" smtClean="0">
                <a:latin typeface="Arabic Typesetting" pitchFamily="66" charset="-78"/>
                <a:cs typeface="Arabic Typesetting" pitchFamily="66" charset="-78"/>
              </a:rPr>
              <a:t> أخذ بعض الأهداف  بعين الاعتبار في أثناء احتساب أقساط التأمين منها : </a:t>
            </a:r>
            <a:endParaRPr lang="en-US" sz="4000" u="sng" dirty="0" smtClean="0">
              <a:latin typeface="Arabic Typesetting" pitchFamily="66" charset="-78"/>
              <a:cs typeface="Arabic Typesetting" pitchFamily="66" charset="-78"/>
            </a:endParaRPr>
          </a:p>
          <a:p>
            <a:pPr lvl="0"/>
            <a:r>
              <a:rPr lang="ar-SA" sz="4000" dirty="0" smtClean="0">
                <a:latin typeface="Arabic Typesetting" pitchFamily="66" charset="-78"/>
                <a:cs typeface="Arabic Typesetting" pitchFamily="66" charset="-78"/>
              </a:rPr>
              <a:t>أن يكون القسط كافياً لتغطية كافة الخسائر المتوقع حدوثها وكذلك المصاريف والعمولة التي تتحملها شركة التأمين وكذلك عائد الربح حتى تستمر في عملها ولا تتعرض لضائقة مالية .</a:t>
            </a:r>
            <a:endParaRPr lang="en-US" sz="4000" dirty="0" smtClean="0">
              <a:latin typeface="Arabic Typesetting" pitchFamily="66" charset="-78"/>
              <a:cs typeface="Arabic Typesetting" pitchFamily="66" charset="-78"/>
            </a:endParaRPr>
          </a:p>
          <a:p>
            <a:pPr lvl="0"/>
            <a:r>
              <a:rPr lang="ar-SA" sz="4000" dirty="0" smtClean="0">
                <a:latin typeface="Arabic Typesetting" pitchFamily="66" charset="-78"/>
                <a:cs typeface="Arabic Typesetting" pitchFamily="66" charset="-78"/>
              </a:rPr>
              <a:t>أن  لا يزيد زيادة كبيرة جداً عن التكلفة </a:t>
            </a:r>
            <a:r>
              <a:rPr lang="ar-SA" sz="4000" dirty="0" err="1" smtClean="0">
                <a:latin typeface="Arabic Typesetting" pitchFamily="66" charset="-78"/>
                <a:cs typeface="Arabic Typesetting" pitchFamily="66" charset="-78"/>
              </a:rPr>
              <a:t>الحقيقية</a:t>
            </a:r>
            <a:r>
              <a:rPr lang="ar-SA" sz="4000" dirty="0" smtClean="0">
                <a:latin typeface="Arabic Typesetting" pitchFamily="66" charset="-78"/>
                <a:cs typeface="Arabic Typesetting" pitchFamily="66" charset="-78"/>
              </a:rPr>
              <a:t> . </a:t>
            </a:r>
            <a:endParaRPr lang="en-US" sz="4000" dirty="0" smtClean="0">
              <a:latin typeface="Arabic Typesetting" pitchFamily="66" charset="-78"/>
              <a:cs typeface="Arabic Typesetting" pitchFamily="66" charset="-78"/>
            </a:endParaRPr>
          </a:p>
          <a:p>
            <a:pPr lvl="0"/>
            <a:r>
              <a:rPr lang="ar-SA" sz="4000" dirty="0" smtClean="0">
                <a:latin typeface="Arabic Typesetting" pitchFamily="66" charset="-78"/>
                <a:cs typeface="Arabic Typesetting" pitchFamily="66" charset="-78"/>
              </a:rPr>
              <a:t> أن تكون أسعار الأخطار المتماثلة موحدة قدر الإمكان.</a:t>
            </a:r>
            <a:endParaRPr lang="en-US" sz="4000" dirty="0" smtClean="0">
              <a:latin typeface="Arabic Typesetting" pitchFamily="66" charset="-78"/>
              <a:cs typeface="Arabic Typesetting" pitchFamily="66" charset="-78"/>
            </a:endParaRPr>
          </a:p>
          <a:p>
            <a:pPr lvl="0"/>
            <a:r>
              <a:rPr lang="ar-SA" sz="4000" dirty="0" smtClean="0">
                <a:latin typeface="Arabic Typesetting" pitchFamily="66" charset="-78"/>
                <a:cs typeface="Arabic Typesetting" pitchFamily="66" charset="-78"/>
              </a:rPr>
              <a:t> أن يكون قسط التأمين منافساً حيث يساعد الشركة على اجتذاب العملاء.</a:t>
            </a:r>
            <a:endParaRPr lang="en-US" sz="4000" dirty="0" smtClean="0">
              <a:latin typeface="Arabic Typesetting" pitchFamily="66" charset="-78"/>
              <a:cs typeface="Arabic Typesetting" pitchFamily="66" charset="-78"/>
            </a:endParaRPr>
          </a:p>
          <a:p>
            <a:endParaRPr lang="ar-SA" sz="4000"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500042"/>
            <a:ext cx="8686800" cy="5580083"/>
          </a:xfrm>
        </p:spPr>
        <p:txBody>
          <a:bodyPr>
            <a:normAutofit fontScale="40000" lnSpcReduction="20000"/>
          </a:bodyPr>
          <a:lstStyle/>
          <a:p>
            <a:pPr>
              <a:buNone/>
            </a:pPr>
            <a:r>
              <a:rPr lang="ar-SY" sz="14800" b="1" u="sng" dirty="0" smtClean="0">
                <a:latin typeface="Arabic Typesetting" pitchFamily="66" charset="-78"/>
                <a:cs typeface="Arabic Typesetting" pitchFamily="66" charset="-78"/>
              </a:rPr>
              <a:t>طرق التسعير في صناعة التأمين :</a:t>
            </a:r>
            <a:endParaRPr lang="en-US" sz="14800" b="1" u="sng" dirty="0" smtClean="0">
              <a:latin typeface="Arabic Typesetting" pitchFamily="66" charset="-78"/>
              <a:cs typeface="Arabic Typesetting" pitchFamily="66" charset="-78"/>
            </a:endParaRPr>
          </a:p>
          <a:p>
            <a:pPr marL="1371600" indent="-1371600">
              <a:buFont typeface="Wingdings" pitchFamily="2" charset="2"/>
              <a:buChar char="q"/>
            </a:pPr>
            <a:r>
              <a:rPr lang="ar-SY" sz="9000" b="1" dirty="0" smtClean="0">
                <a:latin typeface="Arabic Typesetting" pitchFamily="66" charset="-78"/>
                <a:cs typeface="Arabic Typesetting" pitchFamily="66" charset="-78"/>
              </a:rPr>
              <a:t>التسعير التقديري</a:t>
            </a:r>
          </a:p>
          <a:p>
            <a:pPr>
              <a:buFont typeface="Wingdings" pitchFamily="2" charset="2"/>
              <a:buChar char="q"/>
            </a:pPr>
            <a:r>
              <a:rPr lang="ar-SY" sz="9000" b="1" dirty="0" smtClean="0">
                <a:latin typeface="Arabic Typesetting" pitchFamily="66" charset="-78"/>
                <a:cs typeface="Arabic Typesetting" pitchFamily="66" charset="-78"/>
              </a:rPr>
              <a:t>طريقة دليل السعر ( التسعير بالتصنيف ) </a:t>
            </a:r>
            <a:endParaRPr lang="en-US" sz="9000" b="1" dirty="0" smtClean="0">
              <a:latin typeface="Arabic Typesetting" pitchFamily="66" charset="-78"/>
              <a:cs typeface="Arabic Typesetting" pitchFamily="66" charset="-78"/>
            </a:endParaRPr>
          </a:p>
          <a:p>
            <a:pPr>
              <a:buNone/>
            </a:pPr>
            <a:r>
              <a:rPr lang="ar-SA" sz="8600" dirty="0" smtClean="0">
                <a:latin typeface="Arabic Typesetting" pitchFamily="66" charset="-78"/>
                <a:cs typeface="Arabic Typesetting" pitchFamily="66" charset="-78"/>
              </a:rPr>
              <a:t>ولهذه الطريقة مداخل عدة منها :</a:t>
            </a:r>
            <a:endParaRPr lang="en-US" sz="8600" dirty="0" smtClean="0">
              <a:latin typeface="Arabic Typesetting" pitchFamily="66" charset="-78"/>
              <a:cs typeface="Arabic Typesetting" pitchFamily="66" charset="-78"/>
            </a:endParaRPr>
          </a:p>
          <a:p>
            <a:pPr>
              <a:buClrTx/>
              <a:buSzPct val="87000"/>
              <a:buFont typeface="Wingdings" pitchFamily="2" charset="2"/>
              <a:buChar char="v"/>
            </a:pPr>
            <a:r>
              <a:rPr lang="ar-SA" sz="9000" dirty="0" smtClean="0">
                <a:latin typeface="Arabic Typesetting" pitchFamily="66" charset="-78"/>
                <a:cs typeface="Arabic Typesetting" pitchFamily="66" charset="-78"/>
              </a:rPr>
              <a:t>القسط الصافي </a:t>
            </a:r>
            <a:endParaRPr lang="ar-SY" sz="9000" dirty="0" smtClean="0">
              <a:latin typeface="Arabic Typesetting" pitchFamily="66" charset="-78"/>
              <a:cs typeface="Arabic Typesetting" pitchFamily="66" charset="-78"/>
            </a:endParaRPr>
          </a:p>
          <a:p>
            <a:pPr>
              <a:buNone/>
            </a:pPr>
            <a:r>
              <a:rPr lang="ar-SA" sz="9000" dirty="0" smtClean="0">
                <a:latin typeface="Arabic Typesetting" pitchFamily="66" charset="-78"/>
                <a:cs typeface="Arabic Typesetting" pitchFamily="66" charset="-78"/>
              </a:rPr>
              <a:t>قسط التأمين =   القسط الصافي</a:t>
            </a:r>
            <a:r>
              <a:rPr lang="ar-SY" sz="9000" dirty="0" smtClean="0">
                <a:latin typeface="Arabic Typesetting" pitchFamily="66" charset="-78"/>
                <a:cs typeface="Arabic Typesetting" pitchFamily="66" charset="-78"/>
              </a:rPr>
              <a:t> مقسما على( 1- </a:t>
            </a:r>
            <a:r>
              <a:rPr lang="ar-SA" sz="9000" dirty="0" smtClean="0">
                <a:latin typeface="Arabic Typesetting" pitchFamily="66" charset="-78"/>
                <a:cs typeface="Arabic Typesetting" pitchFamily="66" charset="-78"/>
              </a:rPr>
              <a:t>معدل المصاريف ) </a:t>
            </a:r>
            <a:endParaRPr lang="en-US" sz="9000" dirty="0" smtClean="0">
              <a:latin typeface="Arabic Typesetting" pitchFamily="66" charset="-78"/>
              <a:cs typeface="Arabic Typesetting" pitchFamily="66" charset="-78"/>
            </a:endParaRPr>
          </a:p>
          <a:p>
            <a:pPr>
              <a:buClrTx/>
              <a:buFont typeface="Wingdings" pitchFamily="2" charset="2"/>
              <a:buChar char="v"/>
            </a:pPr>
            <a:r>
              <a:rPr lang="ar-SA" sz="9000" dirty="0" smtClean="0">
                <a:latin typeface="Arabic Typesetting" pitchFamily="66" charset="-78"/>
                <a:cs typeface="Arabic Typesetting" pitchFamily="66" charset="-78"/>
              </a:rPr>
              <a:t>معدل الخسارة</a:t>
            </a:r>
            <a:r>
              <a:rPr lang="ar-SA" sz="7600" dirty="0" smtClean="0">
                <a:latin typeface="Arabic Typesetting" pitchFamily="66" charset="-78"/>
                <a:cs typeface="Arabic Typesetting" pitchFamily="66" charset="-78"/>
              </a:rPr>
              <a:t>:</a:t>
            </a:r>
            <a:r>
              <a:rPr lang="ar-SA" dirty="0" smtClean="0"/>
              <a:t> </a:t>
            </a:r>
            <a:r>
              <a:rPr lang="ar-SA" sz="8000" dirty="0" smtClean="0">
                <a:latin typeface="Arabic Typesetting" pitchFamily="66" charset="-78"/>
                <a:cs typeface="Arabic Typesetting" pitchFamily="66" charset="-78"/>
              </a:rPr>
              <a:t>تعتمد هذه الطريقة على تقدير السعر بحسب كفايته عن طريق إيجاد معدل الخسارة  . </a:t>
            </a:r>
            <a:endParaRPr lang="ar-SY" sz="8000" dirty="0" smtClean="0">
              <a:latin typeface="Arabic Typesetting" pitchFamily="66" charset="-78"/>
              <a:cs typeface="Arabic Typesetting" pitchFamily="66" charset="-78"/>
            </a:endParaRPr>
          </a:p>
          <a:p>
            <a:pPr>
              <a:buNone/>
            </a:pPr>
            <a:r>
              <a:rPr lang="ar-SA" sz="8000" dirty="0" smtClean="0">
                <a:latin typeface="Arabic Typesetting" pitchFamily="66" charset="-78"/>
                <a:cs typeface="Arabic Typesetting" pitchFamily="66" charset="-78"/>
              </a:rPr>
              <a:t>         </a:t>
            </a:r>
            <a:r>
              <a:rPr lang="ar-SA" sz="8000" i="1" dirty="0" smtClean="0">
                <a:latin typeface="Arabic Typesetting" pitchFamily="66" charset="-78"/>
                <a:cs typeface="Arabic Typesetting" pitchFamily="66" charset="-78"/>
              </a:rPr>
              <a:t>معدل الخسارة = </a:t>
            </a:r>
            <a:r>
              <a:rPr lang="ar-SA" sz="8000" i="1" u="sng" dirty="0" smtClean="0">
                <a:latin typeface="Arabic Typesetting" pitchFamily="66" charset="-78"/>
                <a:cs typeface="Arabic Typesetting" pitchFamily="66" charset="-78"/>
              </a:rPr>
              <a:t>الخسائر المعرضة للخطر خلال فترة معين</a:t>
            </a:r>
            <a:endParaRPr lang="en-US" sz="8000" dirty="0" smtClean="0">
              <a:latin typeface="Arabic Typesetting" pitchFamily="66" charset="-78"/>
              <a:cs typeface="Arabic Typesetting" pitchFamily="66" charset="-78"/>
            </a:endParaRPr>
          </a:p>
          <a:p>
            <a:pPr>
              <a:buNone/>
            </a:pPr>
            <a:r>
              <a:rPr lang="ar-SA" sz="8000" i="1" dirty="0" smtClean="0">
                <a:latin typeface="Arabic Typesetting" pitchFamily="66" charset="-78"/>
                <a:cs typeface="Arabic Typesetting" pitchFamily="66" charset="-78"/>
              </a:rPr>
              <a:t>                                الأقساط المكتسبة في نفس الفترة </a:t>
            </a:r>
            <a:endParaRPr lang="ar-SY" sz="8000" i="1" dirty="0" smtClean="0">
              <a:latin typeface="Arabic Typesetting" pitchFamily="66" charset="-78"/>
              <a:cs typeface="Arabic Typesetting" pitchFamily="66" charset="-78"/>
            </a:endParaRPr>
          </a:p>
          <a:p>
            <a:pPr lvl="0"/>
            <a:endParaRPr lang="ar-SY" sz="9000" b="1" dirty="0" smtClean="0">
              <a:latin typeface="Arabic Typesetting" pitchFamily="66" charset="-78"/>
              <a:cs typeface="Arabic Typesetting" pitchFamily="66" charset="-78"/>
            </a:endParaRPr>
          </a:p>
          <a:p>
            <a:pPr lvl="0"/>
            <a:endParaRPr lang="ar-SY" sz="9000" b="1" dirty="0" smtClean="0">
              <a:latin typeface="Arabic Typesetting" pitchFamily="66" charset="-78"/>
              <a:cs typeface="Arabic Typesetting" pitchFamily="66" charset="-78"/>
            </a:endParaRPr>
          </a:p>
          <a:p>
            <a:pPr lvl="0"/>
            <a:endParaRPr lang="ar-SY" sz="9000" b="1"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blinds(horizontal)">
                                      <p:cBhvr>
                                        <p:cTn id="21" dur="500"/>
                                        <p:tgtEl>
                                          <p:spTgt spid="3">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blinds(horizontal)">
                                      <p:cBhvr>
                                        <p:cTn id="30" dur="500"/>
                                        <p:tgtEl>
                                          <p:spTgt spid="3">
                                            <p:txEl>
                                              <p:pRg st="6" end="6"/>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blinds(horizontal)">
                                      <p:cBhvr>
                                        <p:cTn id="33" dur="500"/>
                                        <p:tgtEl>
                                          <p:spTgt spid="3">
                                            <p:txEl>
                                              <p:pRg st="7" end="7"/>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blinds(horizontal)">
                                      <p:cBhvr>
                                        <p:cTn id="3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428604"/>
            <a:ext cx="8686800" cy="5857916"/>
          </a:xfrm>
        </p:spPr>
        <p:txBody>
          <a:bodyPr>
            <a:noAutofit/>
          </a:bodyPr>
          <a:lstStyle/>
          <a:p>
            <a:pPr lvl="0">
              <a:buFont typeface="Wingdings" pitchFamily="2" charset="2"/>
              <a:buChar char="q"/>
            </a:pPr>
            <a:r>
              <a:rPr lang="ar-SY" b="1" dirty="0" smtClean="0">
                <a:latin typeface="Arabic Typesetting" pitchFamily="66" charset="-78"/>
                <a:cs typeface="Arabic Typesetting" pitchFamily="66" charset="-78"/>
              </a:rPr>
              <a:t> </a:t>
            </a:r>
            <a:r>
              <a:rPr lang="ar-SA" b="1" dirty="0" smtClean="0">
                <a:latin typeface="Arabic Typesetting" pitchFamily="66" charset="-78"/>
                <a:cs typeface="Arabic Typesetting" pitchFamily="66" charset="-78"/>
              </a:rPr>
              <a:t>التسعير حسب الصفات الخاصة ( التعريف المعدل) أو التسعير حسب الاستحقاق </a:t>
            </a:r>
            <a:endParaRPr lang="en-US" b="1" dirty="0" smtClean="0">
              <a:latin typeface="Arabic Typesetting" pitchFamily="66" charset="-78"/>
              <a:cs typeface="Arabic Typesetting" pitchFamily="66" charset="-78"/>
            </a:endParaRPr>
          </a:p>
          <a:p>
            <a:pPr>
              <a:buNone/>
            </a:pPr>
            <a:r>
              <a:rPr lang="ar-SA" dirty="0" smtClean="0">
                <a:latin typeface="Arabic Typesetting" pitchFamily="66" charset="-78"/>
                <a:cs typeface="Arabic Typesetting" pitchFamily="66" charset="-78"/>
              </a:rPr>
              <a:t>تقسيم الوثائق التأمينية ذات النوع الواحد حسب : </a:t>
            </a:r>
            <a:endParaRPr lang="en-US" dirty="0" smtClean="0">
              <a:latin typeface="Arabic Typesetting" pitchFamily="66" charset="-78"/>
              <a:cs typeface="Arabic Typesetting" pitchFamily="66" charset="-78"/>
            </a:endParaRPr>
          </a:p>
          <a:p>
            <a:pPr marL="514350" indent="-514350">
              <a:buClrTx/>
              <a:buFont typeface="+mj-lt"/>
              <a:buAutoNum type="arabicPeriod"/>
            </a:pPr>
            <a:r>
              <a:rPr lang="ar-SA" dirty="0" smtClean="0">
                <a:latin typeface="Arabic Typesetting" pitchFamily="66" charset="-78"/>
                <a:cs typeface="Arabic Typesetting" pitchFamily="66" charset="-78"/>
              </a:rPr>
              <a:t>خبرة حامل الوثيقة مع الشركة</a:t>
            </a:r>
            <a:endParaRPr lang="ar-SY" dirty="0" smtClean="0">
              <a:latin typeface="Arabic Typesetting" pitchFamily="66" charset="-78"/>
              <a:cs typeface="Arabic Typesetting" pitchFamily="66" charset="-78"/>
            </a:endParaRPr>
          </a:p>
          <a:p>
            <a:pPr marL="514350" indent="-514350">
              <a:buClrTx/>
              <a:buFont typeface="+mj-lt"/>
              <a:buAutoNum type="arabicPeriod"/>
            </a:pPr>
            <a:r>
              <a:rPr lang="ar-SA" dirty="0" smtClean="0">
                <a:latin typeface="Arabic Typesetting" pitchFamily="66" charset="-78"/>
                <a:cs typeface="Arabic Typesetting" pitchFamily="66" charset="-78"/>
              </a:rPr>
              <a:t>الخسارة </a:t>
            </a:r>
            <a:r>
              <a:rPr lang="ar-SA" dirty="0" err="1" smtClean="0">
                <a:latin typeface="Arabic Typesetting" pitchFamily="66" charset="-78"/>
                <a:cs typeface="Arabic Typesetting" pitchFamily="66" charset="-78"/>
              </a:rPr>
              <a:t>و</a:t>
            </a:r>
            <a:r>
              <a:rPr lang="ar-SA" dirty="0" smtClean="0">
                <a:latin typeface="Arabic Typesetting" pitchFamily="66" charset="-78"/>
                <a:cs typeface="Arabic Typesetting" pitchFamily="66" charset="-78"/>
              </a:rPr>
              <a:t> المصروفات التي أنفقتها الشركة </a:t>
            </a:r>
            <a:endParaRPr lang="ar-SY" dirty="0" smtClean="0">
              <a:latin typeface="Arabic Typesetting" pitchFamily="66" charset="-78"/>
              <a:cs typeface="Arabic Typesetting" pitchFamily="66" charset="-78"/>
            </a:endParaRPr>
          </a:p>
          <a:p>
            <a:pPr marL="514350" indent="-514350">
              <a:buClrTx/>
              <a:buFont typeface="+mj-lt"/>
              <a:buAutoNum type="arabicPeriod"/>
            </a:pPr>
            <a:r>
              <a:rPr lang="ar-SA" dirty="0" smtClean="0">
                <a:latin typeface="Arabic Typesetting" pitchFamily="66" charset="-78"/>
                <a:cs typeface="Arabic Typesetting" pitchFamily="66" charset="-78"/>
              </a:rPr>
              <a:t>طبيعة الشيء موضوع التأمين </a:t>
            </a:r>
            <a:endParaRPr lang="en-US" dirty="0" smtClean="0">
              <a:latin typeface="Arabic Typesetting" pitchFamily="66" charset="-78"/>
              <a:cs typeface="Arabic Typesetting" pitchFamily="66" charset="-78"/>
            </a:endParaRPr>
          </a:p>
          <a:p>
            <a:pPr>
              <a:buNone/>
            </a:pPr>
            <a:r>
              <a:rPr lang="ar-SA" dirty="0" smtClean="0">
                <a:latin typeface="Arabic Typesetting" pitchFamily="66" charset="-78"/>
                <a:cs typeface="Arabic Typesetting" pitchFamily="66" charset="-78"/>
              </a:rPr>
              <a:t>و يتم تعديل الأسعار التأمينية بحسب التغير الحاصل لهذه العوامل من حين  لآخر وفق إحدى طرق ثلاث </a:t>
            </a:r>
            <a:endParaRPr lang="en-US" dirty="0" smtClean="0">
              <a:latin typeface="Arabic Typesetting" pitchFamily="66" charset="-78"/>
              <a:cs typeface="Arabic Typesetting" pitchFamily="66" charset="-78"/>
            </a:endParaRPr>
          </a:p>
          <a:p>
            <a:pPr marL="1143000" lvl="0" indent="-1143000">
              <a:buClrTx/>
              <a:buFont typeface="+mj-lt"/>
              <a:buAutoNum type="arabicPeriod"/>
            </a:pPr>
            <a:r>
              <a:rPr lang="ar-SA" dirty="0" smtClean="0">
                <a:latin typeface="Arabic Typesetting" pitchFamily="66" charset="-78"/>
                <a:cs typeface="Arabic Typesetting" pitchFamily="66" charset="-78"/>
              </a:rPr>
              <a:t>طريقة الجداول الخاصة </a:t>
            </a:r>
            <a:endParaRPr lang="en-US" dirty="0" smtClean="0">
              <a:latin typeface="Arabic Typesetting" pitchFamily="66" charset="-78"/>
              <a:cs typeface="Arabic Typesetting" pitchFamily="66" charset="-78"/>
            </a:endParaRPr>
          </a:p>
          <a:p>
            <a:pPr marL="1143000" lvl="0" indent="-1143000">
              <a:buClrTx/>
              <a:buFont typeface="+mj-lt"/>
              <a:buAutoNum type="arabicPeriod"/>
            </a:pPr>
            <a:r>
              <a:rPr lang="ar-SA" dirty="0" smtClean="0">
                <a:latin typeface="Arabic Typesetting" pitchFamily="66" charset="-78"/>
                <a:cs typeface="Arabic Typesetting" pitchFamily="66" charset="-78"/>
              </a:rPr>
              <a:t>طريقة الخبرة الماضية </a:t>
            </a:r>
            <a:endParaRPr lang="en-US" dirty="0" smtClean="0">
              <a:latin typeface="Arabic Typesetting" pitchFamily="66" charset="-78"/>
              <a:cs typeface="Arabic Typesetting" pitchFamily="66" charset="-78"/>
            </a:endParaRPr>
          </a:p>
          <a:p>
            <a:pPr marL="1143000" indent="-1143000">
              <a:buClrTx/>
              <a:buFont typeface="+mj-lt"/>
              <a:buAutoNum type="arabicPeriod"/>
            </a:pPr>
            <a:r>
              <a:rPr lang="ar-SA" dirty="0" smtClean="0">
                <a:latin typeface="Arabic Typesetting" pitchFamily="66" charset="-78"/>
                <a:cs typeface="Arabic Typesetting" pitchFamily="66" charset="-78"/>
              </a:rPr>
              <a:t>طريقة  التسعير بأثر رجعي</a:t>
            </a:r>
            <a:endParaRPr lang="ar-SA" dirty="0">
              <a:latin typeface="Arabic Typesetting" pitchFamily="66" charset="-78"/>
              <a:cs typeface="Arabic Typesetting" pitchFamily="66"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checkerboard(across)">
                                      <p:cBhvr>
                                        <p:cTn id="14" dur="500"/>
                                        <p:tgtEl>
                                          <p:spTgt spid="3">
                                            <p:txEl>
                                              <p:pRg st="1" end="1"/>
                                            </p:txEl>
                                          </p:spTgt>
                                        </p:tgtEl>
                                      </p:cBhvr>
                                    </p:animEffect>
                                  </p:childTnLst>
                                </p:cTn>
                              </p:par>
                              <p:par>
                                <p:cTn id="15" presetID="5" presetClass="entr" presetSubtype="1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par>
                                <p:cTn id="18" presetID="5"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5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additive="base">
                                        <p:cTn id="36"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 calcmode="lin" valueType="num">
                                      <p:cBhvr additive="base">
                                        <p:cTn id="40"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u="sng" dirty="0" smtClean="0">
                <a:latin typeface="Arabic Typesetting" pitchFamily="66" charset="-78"/>
                <a:cs typeface="Arabic Typesetting" pitchFamily="66" charset="-78"/>
              </a:rPr>
              <a:t>أهمية </a:t>
            </a:r>
            <a:r>
              <a:rPr lang="ar-SA" sz="5400" b="1" u="sng" dirty="0">
                <a:latin typeface="Arabic Typesetting" pitchFamily="66" charset="-78"/>
                <a:cs typeface="Arabic Typesetting" pitchFamily="66" charset="-78"/>
              </a:rPr>
              <a:t>البحث </a:t>
            </a:r>
            <a:r>
              <a:rPr lang="en-US" sz="5400" dirty="0">
                <a:latin typeface="Arabic Typesetting" pitchFamily="66" charset="-78"/>
                <a:cs typeface="Arabic Typesetting" pitchFamily="66" charset="-78"/>
              </a:rPr>
              <a:t/>
            </a:r>
            <a:br>
              <a:rPr lang="en-US" sz="5400" dirty="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Autofit/>
          </a:bodyPr>
          <a:lstStyle/>
          <a:p>
            <a:r>
              <a:rPr lang="ar-SA" sz="3600" dirty="0" smtClean="0">
                <a:latin typeface="Arabic Typesetting" pitchFamily="66" charset="-78"/>
                <a:cs typeface="Arabic Typesetting" pitchFamily="66" charset="-78"/>
              </a:rPr>
              <a:t>في ظل تطور صناعة التأمين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تطور الخدمات التأمينية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تنوع أشكالها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ازدياد أعداد الشركات التأمينية الساعية إلى النجاح عن طريق الحصول على موقع تنافسي جيد يؤمن لها البقاء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النمو مع تحقيق معدلات ربح مرضية كان لابد لنا من نظرة في عمق الوظائف التي تؤديها شركة التأمين لكي تضمن تحقيق النجاح .</a:t>
            </a:r>
            <a:endParaRPr lang="en-US" sz="3600" dirty="0" smtClean="0">
              <a:latin typeface="Arabic Typesetting" pitchFamily="66" charset="-78"/>
              <a:cs typeface="Arabic Typesetting" pitchFamily="66" charset="-78"/>
            </a:endParaRPr>
          </a:p>
          <a:p>
            <a:r>
              <a:rPr lang="ar-SA" sz="3600" dirty="0" smtClean="0">
                <a:latin typeface="Arabic Typesetting" pitchFamily="66" charset="-78"/>
                <a:cs typeface="Arabic Typesetting" pitchFamily="66" charset="-78"/>
              </a:rPr>
              <a:t>ومن هنا فان أهمية هذا البحث تتجسد في التعرف على الوظائف التي تقوم </a:t>
            </a:r>
            <a:r>
              <a:rPr lang="ar-SA" sz="3600" dirty="0" err="1" smtClean="0">
                <a:latin typeface="Arabic Typesetting" pitchFamily="66" charset="-78"/>
                <a:cs typeface="Arabic Typesetting" pitchFamily="66" charset="-78"/>
              </a:rPr>
              <a:t>بها</a:t>
            </a:r>
            <a:r>
              <a:rPr lang="ar-SA" sz="3600" dirty="0" smtClean="0">
                <a:latin typeface="Arabic Typesetting" pitchFamily="66" charset="-78"/>
                <a:cs typeface="Arabic Typesetting" pitchFamily="66" charset="-78"/>
              </a:rPr>
              <a:t> إدارة  شركات التأمين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تبيين أثر أداء هذه الوظائف بكفاءة عالية على نجاح الشركة من خلال تحقيق الربح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النمو والبقاء في سوق شديدة التنافسية .</a:t>
            </a:r>
            <a:endParaRPr lang="en-US" sz="3600" dirty="0" smtClean="0">
              <a:latin typeface="Arabic Typesetting" pitchFamily="66" charset="-78"/>
              <a:cs typeface="Arabic Typesetting" pitchFamily="66" charset="-78"/>
            </a:endParaRPr>
          </a:p>
          <a:p>
            <a:endParaRPr lang="ar-SA" sz="3600" dirty="0">
              <a:latin typeface="Arabic Typesetting" pitchFamily="66" charset="-78"/>
              <a:cs typeface="Arabic Typesetting" pitchFamily="66"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u="sng" dirty="0" smtClean="0">
                <a:latin typeface="Arabic Typesetting" pitchFamily="66" charset="-78"/>
                <a:cs typeface="Arabic Typesetting" pitchFamily="66" charset="-78"/>
              </a:rPr>
              <a:t>ثانيا : الاكتتاب </a:t>
            </a:r>
            <a:r>
              <a:rPr lang="en-US" sz="5400" dirty="0" smtClean="0">
                <a:latin typeface="Arabic Typesetting" pitchFamily="66" charset="-78"/>
                <a:cs typeface="Arabic Typesetting" pitchFamily="66" charset="-78"/>
              </a:rPr>
              <a:t/>
            </a:r>
            <a:br>
              <a:rPr lang="en-US" sz="5400" dirty="0" smtClean="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071546"/>
            <a:ext cx="8686800" cy="5008579"/>
          </a:xfrm>
        </p:spPr>
        <p:txBody>
          <a:bodyPr>
            <a:normAutofit/>
          </a:bodyPr>
          <a:lstStyle/>
          <a:p>
            <a:pPr>
              <a:buNone/>
            </a:pPr>
            <a:r>
              <a:rPr lang="ar-SA" sz="4000" dirty="0" smtClean="0">
                <a:latin typeface="Arabic Typesetting" pitchFamily="66" charset="-78"/>
                <a:cs typeface="Arabic Typesetting" pitchFamily="66" charset="-78"/>
              </a:rPr>
              <a:t>عملية انتقاء للأخطار التي تقبل شركة التأمين أن تؤمن عليها بعد عملية دراسة يتم فيها تبويب طالبي التأمين </a:t>
            </a:r>
            <a:r>
              <a:rPr lang="ar-SA" sz="4000" dirty="0" err="1" smtClean="0">
                <a:latin typeface="Arabic Typesetting" pitchFamily="66" charset="-78"/>
                <a:cs typeface="Arabic Typesetting" pitchFamily="66" charset="-78"/>
              </a:rPr>
              <a:t>و</a:t>
            </a:r>
            <a:r>
              <a:rPr lang="ar-SA" sz="4000" dirty="0" smtClean="0">
                <a:latin typeface="Arabic Typesetting" pitchFamily="66" charset="-78"/>
                <a:cs typeface="Arabic Typesetting" pitchFamily="66" charset="-78"/>
              </a:rPr>
              <a:t> الاختيار منهم بما يحقق سياسة الشركة  </a:t>
            </a:r>
            <a:r>
              <a:rPr lang="ar-SA" sz="4000" dirty="0" err="1" smtClean="0">
                <a:latin typeface="Arabic Typesetting" pitchFamily="66" charset="-78"/>
                <a:cs typeface="Arabic Typesetting" pitchFamily="66" charset="-78"/>
              </a:rPr>
              <a:t>و</a:t>
            </a:r>
            <a:r>
              <a:rPr lang="ar-SA" sz="4000" dirty="0" smtClean="0">
                <a:latin typeface="Arabic Typesetting" pitchFamily="66" charset="-78"/>
                <a:cs typeface="Arabic Typesetting" pitchFamily="66" charset="-78"/>
              </a:rPr>
              <a:t> غاياتها </a:t>
            </a:r>
            <a:r>
              <a:rPr lang="ar-SA" sz="4000" dirty="0" err="1" smtClean="0">
                <a:latin typeface="Arabic Typesetting" pitchFamily="66" charset="-78"/>
                <a:cs typeface="Arabic Typesetting" pitchFamily="66" charset="-78"/>
              </a:rPr>
              <a:t>و</a:t>
            </a:r>
            <a:r>
              <a:rPr lang="ar-SA" sz="4000" dirty="0" smtClean="0">
                <a:latin typeface="Arabic Typesetting" pitchFamily="66" charset="-78"/>
                <a:cs typeface="Arabic Typesetting" pitchFamily="66" charset="-78"/>
              </a:rPr>
              <a:t> أهدافها .</a:t>
            </a:r>
            <a:endParaRPr lang="en-US" sz="4000" dirty="0" smtClean="0">
              <a:latin typeface="Arabic Typesetting" pitchFamily="66" charset="-78"/>
              <a:cs typeface="Arabic Typesetting" pitchFamily="66" charset="-78"/>
            </a:endParaRPr>
          </a:p>
          <a:p>
            <a:pPr>
              <a:buNone/>
            </a:pPr>
            <a:r>
              <a:rPr lang="ar-SA" sz="4000" dirty="0" smtClean="0">
                <a:latin typeface="Arabic Typesetting" pitchFamily="66" charset="-78"/>
                <a:cs typeface="Arabic Typesetting" pitchFamily="66" charset="-78"/>
              </a:rPr>
              <a:t>و للاكتتاب مبادئ أساسية تتمثل ب:</a:t>
            </a:r>
            <a:endParaRPr lang="en-US" sz="4000" dirty="0" smtClean="0">
              <a:latin typeface="Arabic Typesetting" pitchFamily="66" charset="-78"/>
              <a:cs typeface="Arabic Typesetting" pitchFamily="66" charset="-78"/>
            </a:endParaRPr>
          </a:p>
          <a:p>
            <a:pPr lvl="0"/>
            <a:r>
              <a:rPr lang="ar-SA" sz="4000" dirty="0" smtClean="0">
                <a:latin typeface="Arabic Typesetting" pitchFamily="66" charset="-78"/>
                <a:cs typeface="Arabic Typesetting" pitchFamily="66" charset="-78"/>
              </a:rPr>
              <a:t>اختيار طالبي التأمين وفق معايير الاكتتاب المحددة من الشركة </a:t>
            </a:r>
            <a:endParaRPr lang="en-US" sz="4000" dirty="0" smtClean="0">
              <a:latin typeface="Arabic Typesetting" pitchFamily="66" charset="-78"/>
              <a:cs typeface="Arabic Typesetting" pitchFamily="66" charset="-78"/>
            </a:endParaRPr>
          </a:p>
          <a:p>
            <a:pPr lvl="0"/>
            <a:r>
              <a:rPr lang="ar-SA" sz="4000" dirty="0" smtClean="0">
                <a:latin typeface="Arabic Typesetting" pitchFamily="66" charset="-78"/>
                <a:cs typeface="Arabic Typesetting" pitchFamily="66" charset="-78"/>
              </a:rPr>
              <a:t>تحقيق توازن بين  الفئات المختلفة للأنواع المختلفة  من التأمين </a:t>
            </a:r>
            <a:endParaRPr lang="en-US" sz="4000" dirty="0" smtClean="0">
              <a:latin typeface="Arabic Typesetting" pitchFamily="66" charset="-78"/>
              <a:cs typeface="Arabic Typesetting" pitchFamily="66" charset="-78"/>
            </a:endParaRPr>
          </a:p>
          <a:p>
            <a:pPr lvl="0"/>
            <a:r>
              <a:rPr lang="ar-SA" sz="4000" dirty="0" smtClean="0">
                <a:latin typeface="Arabic Typesetting" pitchFamily="66" charset="-78"/>
                <a:cs typeface="Arabic Typesetting" pitchFamily="66" charset="-78"/>
              </a:rPr>
              <a:t>تحقيق العدل </a:t>
            </a:r>
            <a:r>
              <a:rPr lang="ar-SA" sz="4000" dirty="0" err="1" smtClean="0">
                <a:latin typeface="Arabic Typesetting" pitchFamily="66" charset="-78"/>
                <a:cs typeface="Arabic Typesetting" pitchFamily="66" charset="-78"/>
              </a:rPr>
              <a:t>و</a:t>
            </a:r>
            <a:r>
              <a:rPr lang="ar-SA" sz="4000" dirty="0" smtClean="0">
                <a:latin typeface="Arabic Typesetting" pitchFamily="66" charset="-78"/>
                <a:cs typeface="Arabic Typesetting" pitchFamily="66" charset="-78"/>
              </a:rPr>
              <a:t> الإنصاف لجميع حملة الوثائق</a:t>
            </a:r>
            <a:endParaRPr lang="en-US" sz="40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357166"/>
            <a:ext cx="8686800" cy="6072230"/>
          </a:xfrm>
        </p:spPr>
        <p:txBody>
          <a:bodyPr>
            <a:noAutofit/>
          </a:bodyPr>
          <a:lstStyle/>
          <a:p>
            <a:pPr>
              <a:buNone/>
            </a:pPr>
            <a:r>
              <a:rPr lang="ar-SA" sz="3700" u="sng" dirty="0" smtClean="0">
                <a:latin typeface="Arabic Typesetting" pitchFamily="66" charset="-78"/>
                <a:cs typeface="Arabic Typesetting" pitchFamily="66" charset="-78"/>
              </a:rPr>
              <a:t>وتتم عملية الاكتتاب </a:t>
            </a:r>
            <a:r>
              <a:rPr lang="ar-SA" sz="3700" u="sng" dirty="0" err="1" smtClean="0">
                <a:latin typeface="Arabic Typesetting" pitchFamily="66" charset="-78"/>
                <a:cs typeface="Arabic Typesetting" pitchFamily="66" charset="-78"/>
              </a:rPr>
              <a:t>و</a:t>
            </a:r>
            <a:r>
              <a:rPr lang="ar-SA" sz="3700" u="sng" dirty="0" smtClean="0">
                <a:latin typeface="Arabic Typesetting" pitchFamily="66" charset="-78"/>
                <a:cs typeface="Arabic Typesetting" pitchFamily="66" charset="-78"/>
              </a:rPr>
              <a:t> فق التسلسل التالي :</a:t>
            </a:r>
            <a:endParaRPr lang="en-US" sz="3700" u="sng" dirty="0" smtClean="0">
              <a:latin typeface="Arabic Typesetting" pitchFamily="66" charset="-78"/>
              <a:cs typeface="Arabic Typesetting" pitchFamily="66" charset="-78"/>
            </a:endParaRPr>
          </a:p>
          <a:p>
            <a:r>
              <a:rPr lang="ar-SA" sz="3700" dirty="0" smtClean="0">
                <a:latin typeface="Arabic Typesetting" pitchFamily="66" charset="-78"/>
                <a:cs typeface="Arabic Typesetting" pitchFamily="66" charset="-78"/>
              </a:rPr>
              <a:t>أولا_ يتم تزويد وكلاء </a:t>
            </a:r>
            <a:r>
              <a:rPr lang="ar-SA" sz="3700" dirty="0" err="1" smtClean="0">
                <a:latin typeface="Arabic Typesetting" pitchFamily="66" charset="-78"/>
                <a:cs typeface="Arabic Typesetting" pitchFamily="66" charset="-78"/>
              </a:rPr>
              <a:t>و</a:t>
            </a:r>
            <a:r>
              <a:rPr lang="ar-SA" sz="3700" dirty="0" smtClean="0">
                <a:latin typeface="Arabic Typesetting" pitchFamily="66" charset="-78"/>
                <a:cs typeface="Arabic Typesetting" pitchFamily="66" charset="-78"/>
              </a:rPr>
              <a:t> مندوبي التأمين بالمعلومات الكافية عن التأمين الذي يجب أن يسعوا  ليحصلوا عليه  </a:t>
            </a:r>
            <a:r>
              <a:rPr lang="ar-SA" sz="3700" dirty="0" err="1" smtClean="0">
                <a:latin typeface="Arabic Typesetting" pitchFamily="66" charset="-78"/>
                <a:cs typeface="Arabic Typesetting" pitchFamily="66" charset="-78"/>
              </a:rPr>
              <a:t>و</a:t>
            </a:r>
            <a:r>
              <a:rPr lang="ar-SA" sz="3700" dirty="0" smtClean="0">
                <a:latin typeface="Arabic Typesetting" pitchFamily="66" charset="-78"/>
                <a:cs typeface="Arabic Typesetting" pitchFamily="66" charset="-78"/>
              </a:rPr>
              <a:t> التأمين الذي يتوجب عليهم رفضه .</a:t>
            </a:r>
            <a:endParaRPr lang="en-US" sz="3700" dirty="0" smtClean="0">
              <a:latin typeface="Arabic Typesetting" pitchFamily="66" charset="-78"/>
              <a:cs typeface="Arabic Typesetting" pitchFamily="66" charset="-78"/>
            </a:endParaRPr>
          </a:p>
          <a:p>
            <a:pPr>
              <a:buNone/>
            </a:pPr>
            <a:r>
              <a:rPr lang="ar-SA" sz="3700" dirty="0" smtClean="0">
                <a:latin typeface="Arabic Typesetting" pitchFamily="66" charset="-78"/>
                <a:cs typeface="Arabic Typesetting" pitchFamily="66" charset="-78"/>
              </a:rPr>
              <a:t>مثلا عدم قبول التأمين على الحياة من الأشخاص الذين يعملون بمهن خطرة .</a:t>
            </a:r>
            <a:endParaRPr lang="en-US" sz="3700" dirty="0" smtClean="0">
              <a:latin typeface="Arabic Typesetting" pitchFamily="66" charset="-78"/>
              <a:cs typeface="Arabic Typesetting" pitchFamily="66" charset="-78"/>
            </a:endParaRPr>
          </a:p>
          <a:p>
            <a:r>
              <a:rPr lang="ar-SA" sz="3700" dirty="0" smtClean="0">
                <a:latin typeface="Arabic Typesetting" pitchFamily="66" charset="-78"/>
                <a:cs typeface="Arabic Typesetting" pitchFamily="66" charset="-78"/>
              </a:rPr>
              <a:t>ثانيا_ الحصول على المعلومات الضرورية لعمليات الاكتتاب </a:t>
            </a:r>
            <a:r>
              <a:rPr lang="ar-SA" sz="3700" dirty="0" err="1" smtClean="0">
                <a:latin typeface="Arabic Typesetting" pitchFamily="66" charset="-78"/>
                <a:cs typeface="Arabic Typesetting" pitchFamily="66" charset="-78"/>
              </a:rPr>
              <a:t>و</a:t>
            </a:r>
            <a:r>
              <a:rPr lang="ar-SA" sz="3700" dirty="0" smtClean="0">
                <a:latin typeface="Arabic Typesetting" pitchFamily="66" charset="-78"/>
                <a:cs typeface="Arabic Typesetting" pitchFamily="66" charset="-78"/>
              </a:rPr>
              <a:t> التي تختلف حسب نوع التأمين المطلوب عن طريق مصادر المعلومات </a:t>
            </a:r>
            <a:r>
              <a:rPr lang="ar-SA" sz="3700" dirty="0" err="1" smtClean="0">
                <a:latin typeface="Arabic Typesetting" pitchFamily="66" charset="-78"/>
                <a:cs typeface="Arabic Typesetting" pitchFamily="66" charset="-78"/>
              </a:rPr>
              <a:t>و</a:t>
            </a:r>
            <a:r>
              <a:rPr lang="ar-SA" sz="3700" dirty="0" smtClean="0">
                <a:latin typeface="Arabic Typesetting" pitchFamily="66" charset="-78"/>
                <a:cs typeface="Arabic Typesetting" pitchFamily="66" charset="-78"/>
              </a:rPr>
              <a:t> منها استمارة التأمين , الاستعلام , الكشوفات الطبية في حالة التأمين الصحي أو التأمين على الحياة .</a:t>
            </a:r>
            <a:endParaRPr lang="en-US" sz="3700" dirty="0" smtClean="0">
              <a:latin typeface="Arabic Typesetting" pitchFamily="66" charset="-78"/>
              <a:cs typeface="Arabic Typesetting" pitchFamily="66" charset="-78"/>
            </a:endParaRPr>
          </a:p>
          <a:p>
            <a:r>
              <a:rPr lang="ar-SA" sz="3700" dirty="0" smtClean="0">
                <a:latin typeface="Arabic Typesetting" pitchFamily="66" charset="-78"/>
                <a:cs typeface="Arabic Typesetting" pitchFamily="66" charset="-78"/>
              </a:rPr>
              <a:t>ثالثا_ تقييم المعلومات التي تم جمعها </a:t>
            </a:r>
            <a:r>
              <a:rPr lang="ar-SA" sz="3700" dirty="0" err="1" smtClean="0">
                <a:latin typeface="Arabic Typesetting" pitchFamily="66" charset="-78"/>
                <a:cs typeface="Arabic Typesetting" pitchFamily="66" charset="-78"/>
              </a:rPr>
              <a:t>و</a:t>
            </a:r>
            <a:r>
              <a:rPr lang="ar-SA" sz="3700" dirty="0" smtClean="0">
                <a:latin typeface="Arabic Typesetting" pitchFamily="66" charset="-78"/>
                <a:cs typeface="Arabic Typesetting" pitchFamily="66" charset="-78"/>
              </a:rPr>
              <a:t> اتخاذ القرار المتعلق بقبول التأمين أو رفضه أو قبوله بشروط خاصة </a:t>
            </a:r>
            <a:endParaRPr lang="ar-SA" sz="3700" dirty="0">
              <a:latin typeface="Arabic Typesetting" pitchFamily="66" charset="-78"/>
              <a:cs typeface="Arabic Typesetting" pitchFamily="66"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p:cTn id="17"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buNone/>
            </a:pPr>
            <a:r>
              <a:rPr lang="ar-SA" sz="4400" dirty="0" smtClean="0">
                <a:latin typeface="Arabic Typesetting" pitchFamily="66" charset="-78"/>
                <a:cs typeface="Arabic Typesetting" pitchFamily="66" charset="-78"/>
              </a:rPr>
              <a:t>تؤثر مجموعة من العوامل على عملية الاكتتاب </a:t>
            </a:r>
            <a:r>
              <a:rPr lang="ar-SA" sz="4400" dirty="0" err="1" smtClean="0">
                <a:latin typeface="Arabic Typesetting" pitchFamily="66" charset="-78"/>
                <a:cs typeface="Arabic Typesetting" pitchFamily="66" charset="-78"/>
              </a:rPr>
              <a:t>و</a:t>
            </a:r>
            <a:r>
              <a:rPr lang="ar-SA" sz="4400" dirty="0" smtClean="0">
                <a:latin typeface="Arabic Typesetting" pitchFamily="66" charset="-78"/>
                <a:cs typeface="Arabic Typesetting" pitchFamily="66" charset="-78"/>
              </a:rPr>
              <a:t> هي :</a:t>
            </a:r>
            <a:endParaRPr lang="en-US" sz="4400" dirty="0" smtClean="0">
              <a:latin typeface="Arabic Typesetting" pitchFamily="66" charset="-78"/>
              <a:cs typeface="Arabic Typesetting" pitchFamily="66" charset="-78"/>
            </a:endParaRPr>
          </a:p>
          <a:p>
            <a:r>
              <a:rPr lang="ar-SA" sz="4400" dirty="0" smtClean="0">
                <a:latin typeface="Arabic Typesetting" pitchFamily="66" charset="-78"/>
                <a:cs typeface="Arabic Typesetting" pitchFamily="66" charset="-78"/>
              </a:rPr>
              <a:t>1. السعر المناسب والاكتتاب</a:t>
            </a:r>
            <a:endParaRPr lang="en-US" sz="4400" dirty="0" smtClean="0">
              <a:latin typeface="Arabic Typesetting" pitchFamily="66" charset="-78"/>
              <a:cs typeface="Arabic Typesetting" pitchFamily="66" charset="-78"/>
            </a:endParaRPr>
          </a:p>
          <a:p>
            <a:r>
              <a:rPr lang="ar-SA" sz="4400" dirty="0" smtClean="0">
                <a:latin typeface="Arabic Typesetting" pitchFamily="66" charset="-78"/>
                <a:cs typeface="Arabic Typesetting" pitchFamily="66" charset="-78"/>
              </a:rPr>
              <a:t>2. إعادة التأمين والاكتتاب</a:t>
            </a:r>
            <a:endParaRPr lang="en-US" sz="4400" dirty="0" smtClean="0">
              <a:latin typeface="Arabic Typesetting" pitchFamily="66" charset="-78"/>
              <a:cs typeface="Arabic Typesetting" pitchFamily="66" charset="-78"/>
            </a:endParaRPr>
          </a:p>
          <a:p>
            <a:r>
              <a:rPr lang="ar-SA" sz="4400" dirty="0" smtClean="0">
                <a:latin typeface="Arabic Typesetting" pitchFamily="66" charset="-78"/>
                <a:cs typeface="Arabic Typesetting" pitchFamily="66" charset="-78"/>
              </a:rPr>
              <a:t>3. الاكتتاب وتجديد وثائق التأمين</a:t>
            </a:r>
            <a:endParaRPr lang="en-US" sz="44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heckerboard(across)">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u="sng" dirty="0" smtClean="0">
                <a:latin typeface="Arabic Typesetting" pitchFamily="66" charset="-78"/>
                <a:cs typeface="Arabic Typesetting" pitchFamily="66" charset="-78"/>
              </a:rPr>
              <a:t>ثالثا: الإنتاج</a:t>
            </a:r>
            <a:r>
              <a:rPr lang="en-US" sz="5400" dirty="0" smtClean="0">
                <a:latin typeface="Arabic Typesetting" pitchFamily="66" charset="-78"/>
                <a:cs typeface="Arabic Typesetting" pitchFamily="66" charset="-78"/>
              </a:rPr>
              <a:t/>
            </a:r>
            <a:br>
              <a:rPr lang="en-US" sz="5400" dirty="0" smtClean="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142984"/>
            <a:ext cx="8686800" cy="5286411"/>
          </a:xfrm>
        </p:spPr>
        <p:txBody>
          <a:bodyPr>
            <a:noAutofit/>
          </a:bodyPr>
          <a:lstStyle/>
          <a:p>
            <a:r>
              <a:rPr lang="ar-SA" sz="3800" dirty="0" smtClean="0">
                <a:latin typeface="Arabic Typesetting" pitchFamily="66" charset="-78"/>
                <a:cs typeface="Arabic Typesetting" pitchFamily="66" charset="-78"/>
              </a:rPr>
              <a:t>و تعبر هذه  الوظيفة عن إدارة  المبيعات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النشاطات التسويقية التي تقوم </a:t>
            </a:r>
            <a:r>
              <a:rPr lang="ar-SA" sz="3800" dirty="0" err="1" smtClean="0">
                <a:latin typeface="Arabic Typesetting" pitchFamily="66" charset="-78"/>
                <a:cs typeface="Arabic Typesetting" pitchFamily="66" charset="-78"/>
              </a:rPr>
              <a:t>بها</a:t>
            </a:r>
            <a:r>
              <a:rPr lang="ar-SA" sz="3800" dirty="0" smtClean="0">
                <a:latin typeface="Arabic Typesetting" pitchFamily="66" charset="-78"/>
                <a:cs typeface="Arabic Typesetting" pitchFamily="66" charset="-78"/>
              </a:rPr>
              <a:t> شركات التأمين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بما أن عملية بيع الخدمة التأمينية هي المصدر الرئيسي لتمويل الشركة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كثيرا ما يطلق على الوكلاء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المندوبين اسم المنتجين .</a:t>
            </a:r>
            <a:endParaRPr lang="en-US" sz="3800" dirty="0" smtClean="0">
              <a:latin typeface="Arabic Typesetting" pitchFamily="66" charset="-78"/>
              <a:cs typeface="Arabic Typesetting" pitchFamily="66" charset="-78"/>
            </a:endParaRPr>
          </a:p>
          <a:p>
            <a:r>
              <a:rPr lang="ar-SA" sz="3800" dirty="0" smtClean="0">
                <a:latin typeface="Arabic Typesetting" pitchFamily="66" charset="-78"/>
                <a:cs typeface="Arabic Typesetting" pitchFamily="66" charset="-78"/>
              </a:rPr>
              <a:t>و في شركات التأمين المتخصصة في تأمينات الممتلكات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المسؤوليات  توجد دوائر للتسويق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أيضا يتم تطوير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تأهيل فريق فاعل من رجال المبيعات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تطوير فلسفة التسويق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وضع خطط النتاج طويلة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قصيرة المدى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إجراء الأبحاث التسويقية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تطوير برامج تأمينية جديدة لتلبية حاجات المستهلكين </a:t>
            </a:r>
            <a:r>
              <a:rPr lang="ar-SA" sz="3800" dirty="0" err="1" smtClean="0">
                <a:latin typeface="Arabic Typesetting" pitchFamily="66" charset="-78"/>
                <a:cs typeface="Arabic Typesetting" pitchFamily="66" charset="-78"/>
              </a:rPr>
              <a:t>و</a:t>
            </a:r>
            <a:r>
              <a:rPr lang="ar-SA" sz="3800" dirty="0" smtClean="0">
                <a:latin typeface="Arabic Typesetting" pitchFamily="66" charset="-78"/>
                <a:cs typeface="Arabic Typesetting" pitchFamily="66" charset="-78"/>
              </a:rPr>
              <a:t> المؤسسات التجارية  بالإضافة إلى الإعلان عن البرامج التأمينية الجديدة في وسائل الإعلام المختلفة .</a:t>
            </a:r>
            <a:endParaRPr lang="ar-SA" sz="3800" dirty="0">
              <a:latin typeface="Arabic Typesetting" pitchFamily="66" charset="-78"/>
              <a:cs typeface="Arabic Typesetting" pitchFamily="66"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en-US" sz="5400" b="1" u="sng" dirty="0" smtClean="0">
                <a:latin typeface="Arabic Typesetting" pitchFamily="66" charset="-78"/>
                <a:cs typeface="Arabic Typesetting" pitchFamily="66" charset="-78"/>
              </a:rPr>
              <a:t> </a:t>
            </a:r>
            <a:r>
              <a:rPr lang="ar-SA" sz="5400" b="1" u="sng" dirty="0" smtClean="0">
                <a:latin typeface="Arabic Typesetting" pitchFamily="66" charset="-78"/>
                <a:cs typeface="Arabic Typesetting" pitchFamily="66" charset="-78"/>
              </a:rPr>
              <a:t>رابعا: تسوية المطالبات  </a:t>
            </a:r>
            <a:r>
              <a:rPr lang="en-US" sz="5400" dirty="0" smtClean="0">
                <a:latin typeface="Arabic Typesetting" pitchFamily="66" charset="-78"/>
                <a:cs typeface="Arabic Typesetting" pitchFamily="66" charset="-78"/>
              </a:rPr>
              <a:t/>
            </a:r>
            <a:br>
              <a:rPr lang="en-US" sz="5400" dirty="0" smtClean="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142984"/>
            <a:ext cx="8686800" cy="5357850"/>
          </a:xfrm>
        </p:spPr>
        <p:txBody>
          <a:bodyPr>
            <a:noAutofit/>
          </a:bodyPr>
          <a:lstStyle/>
          <a:p>
            <a:pPr>
              <a:buNone/>
            </a:pPr>
            <a:r>
              <a:rPr lang="ar-SA" sz="3600" dirty="0" smtClean="0">
                <a:latin typeface="Arabic Typesetting" pitchFamily="66" charset="-78"/>
                <a:cs typeface="Arabic Typesetting" pitchFamily="66" charset="-78"/>
              </a:rPr>
              <a:t>و تقوم عملية تسوية المطالبات على أسس ثلاثة: </a:t>
            </a:r>
            <a:endParaRPr lang="en-US" sz="3600" dirty="0" smtClean="0">
              <a:latin typeface="Arabic Typesetting" pitchFamily="66" charset="-78"/>
              <a:cs typeface="Arabic Typesetting" pitchFamily="66" charset="-78"/>
            </a:endParaRPr>
          </a:p>
          <a:p>
            <a:pPr lvl="0">
              <a:buFont typeface="Wingdings" pitchFamily="2" charset="2"/>
              <a:buChar char="v"/>
            </a:pPr>
            <a:r>
              <a:rPr lang="ar-SA" sz="3600" dirty="0" smtClean="0">
                <a:latin typeface="Arabic Typesetting" pitchFamily="66" charset="-78"/>
                <a:cs typeface="Arabic Typesetting" pitchFamily="66" charset="-78"/>
              </a:rPr>
              <a:t>التحقق من صحة المطالبات المقدمة </a:t>
            </a:r>
            <a:endParaRPr lang="en-US" sz="3600" dirty="0" smtClean="0">
              <a:latin typeface="Arabic Typesetting" pitchFamily="66" charset="-78"/>
              <a:cs typeface="Arabic Typesetting" pitchFamily="66" charset="-78"/>
            </a:endParaRPr>
          </a:p>
          <a:p>
            <a:pPr>
              <a:buNone/>
            </a:pPr>
            <a:r>
              <a:rPr lang="ar-SA" sz="3600" dirty="0" smtClean="0">
                <a:latin typeface="Arabic Typesetting" pitchFamily="66" charset="-78"/>
                <a:cs typeface="Arabic Typesetting" pitchFamily="66" charset="-78"/>
              </a:rPr>
              <a:t>و هنا تتم دراسة المطالبة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التحري عنها بغرض الإجابة عما يلي :</a:t>
            </a:r>
            <a:endParaRPr lang="en-US" sz="3600" dirty="0" smtClean="0">
              <a:latin typeface="Arabic Typesetting" pitchFamily="66" charset="-78"/>
              <a:cs typeface="Arabic Typesetting" pitchFamily="66" charset="-78"/>
            </a:endParaRPr>
          </a:p>
          <a:p>
            <a:pPr marL="742950" indent="-742950">
              <a:buClrTx/>
              <a:buFont typeface="+mj-lt"/>
              <a:buAutoNum type="arabicPeriod"/>
            </a:pPr>
            <a:r>
              <a:rPr lang="ar-SA" sz="3600" dirty="0" smtClean="0">
                <a:latin typeface="Arabic Typesetting" pitchFamily="66" charset="-78"/>
                <a:cs typeface="Arabic Typesetting" pitchFamily="66" charset="-78"/>
              </a:rPr>
              <a:t>هل تحققت الخسارة فعلا ؟</a:t>
            </a:r>
            <a:endParaRPr lang="en-US" sz="3600" dirty="0" smtClean="0">
              <a:latin typeface="Arabic Typesetting" pitchFamily="66" charset="-78"/>
              <a:cs typeface="Arabic Typesetting" pitchFamily="66" charset="-78"/>
            </a:endParaRPr>
          </a:p>
          <a:p>
            <a:pPr marL="742950" indent="-742950">
              <a:buClrTx/>
              <a:buFont typeface="+mj-lt"/>
              <a:buAutoNum type="arabicPeriod"/>
            </a:pPr>
            <a:r>
              <a:rPr lang="ar-SA" sz="3600" dirty="0" smtClean="0">
                <a:latin typeface="Arabic Typesetting" pitchFamily="66" charset="-78"/>
                <a:cs typeface="Arabic Typesetting" pitchFamily="66" charset="-78"/>
              </a:rPr>
              <a:t>هل تغطي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وثيقة التأمين الخسارة التي وقعت ؟</a:t>
            </a:r>
            <a:endParaRPr lang="en-US" sz="3600" dirty="0" smtClean="0">
              <a:latin typeface="Arabic Typesetting" pitchFamily="66" charset="-78"/>
              <a:cs typeface="Arabic Typesetting" pitchFamily="66" charset="-78"/>
            </a:endParaRPr>
          </a:p>
          <a:p>
            <a:pPr marL="742950" indent="-742950">
              <a:buClrTx/>
              <a:buFont typeface="+mj-lt"/>
              <a:buAutoNum type="arabicPeriod"/>
            </a:pPr>
            <a:r>
              <a:rPr lang="ar-SA" sz="3600" dirty="0" smtClean="0">
                <a:latin typeface="Arabic Typesetting" pitchFamily="66" charset="-78"/>
                <a:cs typeface="Arabic Typesetting" pitchFamily="66" charset="-78"/>
              </a:rPr>
              <a:t>وما مقدار التعويض الذي يستحقه المؤمن له ؟</a:t>
            </a:r>
            <a:endParaRPr lang="ar-SY" sz="3600" dirty="0" smtClean="0">
              <a:latin typeface="Arabic Typesetting" pitchFamily="66" charset="-78"/>
              <a:cs typeface="Arabic Typesetting" pitchFamily="66" charset="-78"/>
            </a:endParaRPr>
          </a:p>
          <a:p>
            <a:pPr lvl="0">
              <a:buFont typeface="Wingdings" pitchFamily="2" charset="2"/>
              <a:buChar char="v"/>
            </a:pPr>
            <a:r>
              <a:rPr lang="ar-SA" sz="3600" dirty="0" smtClean="0">
                <a:latin typeface="Arabic Typesetting" pitchFamily="66" charset="-78"/>
                <a:cs typeface="Arabic Typesetting" pitchFamily="66" charset="-78"/>
              </a:rPr>
              <a:t>الإنصاف </a:t>
            </a:r>
            <a:r>
              <a:rPr lang="ar-SA" sz="3600" dirty="0" err="1" smtClean="0">
                <a:latin typeface="Arabic Typesetting" pitchFamily="66" charset="-78"/>
                <a:cs typeface="Arabic Typesetting" pitchFamily="66" charset="-78"/>
              </a:rPr>
              <a:t>و</a:t>
            </a:r>
            <a:r>
              <a:rPr lang="ar-SA" sz="3600" dirty="0" smtClean="0">
                <a:latin typeface="Arabic Typesetting" pitchFamily="66" charset="-78"/>
                <a:cs typeface="Arabic Typesetting" pitchFamily="66" charset="-78"/>
              </a:rPr>
              <a:t> السرعة في تحقيق المطالبات </a:t>
            </a:r>
            <a:endParaRPr lang="en-US" sz="3600" dirty="0" smtClean="0">
              <a:latin typeface="Arabic Typesetting" pitchFamily="66" charset="-78"/>
              <a:cs typeface="Arabic Typesetting" pitchFamily="66" charset="-78"/>
            </a:endParaRPr>
          </a:p>
          <a:p>
            <a:pPr lvl="0">
              <a:buFont typeface="Wingdings" pitchFamily="2" charset="2"/>
              <a:buChar char="v"/>
            </a:pPr>
            <a:r>
              <a:rPr lang="ar-SA" sz="3600" dirty="0" smtClean="0">
                <a:latin typeface="Arabic Typesetting" pitchFamily="66" charset="-78"/>
                <a:cs typeface="Arabic Typesetting" pitchFamily="66" charset="-78"/>
              </a:rPr>
              <a:t>تقديم المساعدة للمؤمن لهم </a:t>
            </a:r>
            <a:endParaRPr lang="en-US" sz="3600" dirty="0" smtClean="0">
              <a:latin typeface="Arabic Typesetting" pitchFamily="66" charset="-78"/>
              <a:cs typeface="Arabic Typesetting" pitchFamily="66" charset="-78"/>
            </a:endParaRPr>
          </a:p>
          <a:p>
            <a:endParaRPr lang="en-US" sz="3600" dirty="0" smtClean="0">
              <a:latin typeface="Arabic Typesetting" pitchFamily="66" charset="-78"/>
              <a:cs typeface="Arabic Typesetting" pitchFamily="66" charset="-78"/>
            </a:endParaRPr>
          </a:p>
          <a:p>
            <a:pPr>
              <a:buNone/>
            </a:pPr>
            <a:endParaRPr lang="ar-SA" sz="3600" dirty="0">
              <a:latin typeface="Arabic Typesetting" pitchFamily="66" charset="-78"/>
              <a:cs typeface="Arabic Typesetting" pitchFamily="66"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additive="base">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23" presetClass="entr" presetSubtype="16" fill="hold" nodeType="click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5"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r>
              <a:rPr lang="ar-SA" sz="6600" dirty="0" smtClean="0">
                <a:latin typeface="Arabic Typesetting" pitchFamily="66" charset="-78"/>
                <a:cs typeface="Arabic Typesetting" pitchFamily="66" charset="-78"/>
              </a:rPr>
              <a:t>تتم عملية تسوية المطالبات وفق الخطوات التالية : </a:t>
            </a:r>
            <a:endParaRPr lang="en-US" sz="6600" dirty="0" smtClean="0">
              <a:latin typeface="Arabic Typesetting" pitchFamily="66" charset="-78"/>
              <a:cs typeface="Arabic Typesetting" pitchFamily="66" charset="-78"/>
            </a:endParaRPr>
          </a:p>
          <a:p>
            <a:pPr marL="1143000" indent="-1143000">
              <a:buClrTx/>
              <a:buFont typeface="+mj-lt"/>
              <a:buAutoNum type="arabicPeriod"/>
            </a:pPr>
            <a:r>
              <a:rPr lang="ar-SA" sz="6600" dirty="0" smtClean="0">
                <a:latin typeface="Arabic Typesetting" pitchFamily="66" charset="-78"/>
                <a:cs typeface="Arabic Typesetting" pitchFamily="66" charset="-78"/>
              </a:rPr>
              <a:t>التبليغ عن وقوع الخسارة </a:t>
            </a:r>
            <a:endParaRPr lang="ar-SY" sz="6600" dirty="0" smtClean="0">
              <a:latin typeface="Arabic Typesetting" pitchFamily="66" charset="-78"/>
              <a:cs typeface="Arabic Typesetting" pitchFamily="66" charset="-78"/>
            </a:endParaRPr>
          </a:p>
          <a:p>
            <a:pPr marL="1143000" indent="-1143000">
              <a:buClrTx/>
              <a:buFont typeface="+mj-lt"/>
              <a:buAutoNum type="arabicPeriod"/>
            </a:pPr>
            <a:r>
              <a:rPr lang="ar-SA" sz="6600" dirty="0" smtClean="0">
                <a:latin typeface="Arabic Typesetting" pitchFamily="66" charset="-78"/>
                <a:cs typeface="Arabic Typesetting" pitchFamily="66" charset="-78"/>
              </a:rPr>
              <a:t>دراسة المطالبة </a:t>
            </a:r>
            <a:r>
              <a:rPr lang="ar-SA" sz="6600" dirty="0" err="1" smtClean="0">
                <a:latin typeface="Arabic Typesetting" pitchFamily="66" charset="-78"/>
                <a:cs typeface="Arabic Typesetting" pitchFamily="66" charset="-78"/>
              </a:rPr>
              <a:t>و</a:t>
            </a:r>
            <a:r>
              <a:rPr lang="ar-SA" sz="6600" dirty="0" smtClean="0">
                <a:latin typeface="Arabic Typesetting" pitchFamily="66" charset="-78"/>
                <a:cs typeface="Arabic Typesetting" pitchFamily="66" charset="-78"/>
              </a:rPr>
              <a:t> التأكد من مدى صحتها</a:t>
            </a:r>
            <a:endParaRPr lang="ar-SY" sz="6600" dirty="0" smtClean="0">
              <a:latin typeface="Arabic Typesetting" pitchFamily="66" charset="-78"/>
              <a:cs typeface="Arabic Typesetting" pitchFamily="66" charset="-78"/>
            </a:endParaRPr>
          </a:p>
          <a:p>
            <a:pPr marL="1143000" indent="-1143000">
              <a:buClrTx/>
              <a:buFont typeface="+mj-lt"/>
              <a:buAutoNum type="arabicPeriod"/>
            </a:pPr>
            <a:r>
              <a:rPr lang="ar-SA" sz="6600" dirty="0" smtClean="0">
                <a:latin typeface="Arabic Typesetting" pitchFamily="66" charset="-78"/>
                <a:cs typeface="Arabic Typesetting" pitchFamily="66" charset="-78"/>
              </a:rPr>
              <a:t>تقديم إثبات الخسارة من قبل المؤمن له</a:t>
            </a:r>
            <a:endParaRPr lang="ar-SY" sz="6600" dirty="0" smtClean="0">
              <a:latin typeface="Arabic Typesetting" pitchFamily="66" charset="-78"/>
              <a:cs typeface="Arabic Typesetting" pitchFamily="66" charset="-78"/>
            </a:endParaRPr>
          </a:p>
          <a:p>
            <a:pPr marL="1143000" indent="-1143000">
              <a:buClrTx/>
              <a:buFont typeface="+mj-lt"/>
              <a:buAutoNum type="arabicPeriod"/>
            </a:pPr>
            <a:r>
              <a:rPr lang="ar-SA" sz="6600" dirty="0" smtClean="0">
                <a:latin typeface="Arabic Typesetting" pitchFamily="66" charset="-78"/>
                <a:cs typeface="Arabic Typesetting" pitchFamily="66" charset="-78"/>
              </a:rPr>
              <a:t>اتخاذ قرار تسديد المطالبة</a:t>
            </a:r>
            <a:endParaRPr lang="ar-SY" sz="66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u="sng" dirty="0" smtClean="0">
                <a:latin typeface="Arabic Typesetting" pitchFamily="66" charset="-78"/>
                <a:cs typeface="Arabic Typesetting" pitchFamily="66" charset="-78"/>
              </a:rPr>
              <a:t>خامسا : إعادة التأمين </a:t>
            </a:r>
            <a:r>
              <a:rPr lang="en-US" sz="5400" dirty="0" smtClean="0">
                <a:latin typeface="Arabic Typesetting" pitchFamily="66" charset="-78"/>
                <a:cs typeface="Arabic Typesetting" pitchFamily="66" charset="-78"/>
              </a:rPr>
              <a:t/>
            </a:r>
            <a:br>
              <a:rPr lang="en-US" sz="5400" dirty="0" smtClean="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071546"/>
            <a:ext cx="8686800" cy="5572164"/>
          </a:xfrm>
        </p:spPr>
        <p:txBody>
          <a:bodyPr>
            <a:normAutofit fontScale="62500" lnSpcReduction="20000"/>
          </a:bodyPr>
          <a:lstStyle/>
          <a:p>
            <a:pPr>
              <a:buNone/>
            </a:pPr>
            <a:r>
              <a:rPr lang="ar-SA" sz="5200" dirty="0" smtClean="0">
                <a:latin typeface="Arabic Typesetting" pitchFamily="66" charset="-78"/>
                <a:cs typeface="Arabic Typesetting" pitchFamily="66" charset="-78"/>
              </a:rPr>
              <a:t>تحويل خطر سداد التعويضات المستحقة للمؤمن لهم من شركة التأمين الرئيسية إلى شركة تامين أخرى فإما أن يتم تحويل كامل قيمة مبلغ التأمين أو جزء منها </a:t>
            </a:r>
            <a:r>
              <a:rPr lang="ar-SA" sz="5200" dirty="0" err="1" smtClean="0">
                <a:latin typeface="Arabic Typesetting" pitchFamily="66" charset="-78"/>
                <a:cs typeface="Arabic Typesetting" pitchFamily="66" charset="-78"/>
              </a:rPr>
              <a:t>و</a:t>
            </a:r>
            <a:r>
              <a:rPr lang="ar-SA" sz="5200" dirty="0" smtClean="0">
                <a:latin typeface="Arabic Typesetting" pitchFamily="66" charset="-78"/>
                <a:cs typeface="Arabic Typesetting" pitchFamily="66" charset="-78"/>
              </a:rPr>
              <a:t> أطراف عقد التأمين هنا هم :</a:t>
            </a:r>
            <a:endParaRPr lang="en-US" sz="5200" dirty="0" smtClean="0">
              <a:latin typeface="Arabic Typesetting" pitchFamily="66" charset="-78"/>
              <a:cs typeface="Arabic Typesetting" pitchFamily="66" charset="-78"/>
            </a:endParaRPr>
          </a:p>
          <a:p>
            <a:r>
              <a:rPr lang="ar-SA" sz="5200" dirty="0" smtClean="0">
                <a:latin typeface="Arabic Typesetting" pitchFamily="66" charset="-78"/>
                <a:cs typeface="Arabic Typesetting" pitchFamily="66" charset="-78"/>
              </a:rPr>
              <a:t>1.. المؤمن المباشر وهو شركة التأمين الأصلية </a:t>
            </a:r>
            <a:r>
              <a:rPr lang="ar-SA" sz="5200" dirty="0" err="1" smtClean="0">
                <a:latin typeface="Arabic Typesetting" pitchFamily="66" charset="-78"/>
                <a:cs typeface="Arabic Typesetting" pitchFamily="66" charset="-78"/>
              </a:rPr>
              <a:t>و</a:t>
            </a:r>
            <a:r>
              <a:rPr lang="ar-SA" sz="5200" dirty="0" smtClean="0">
                <a:latin typeface="Arabic Typesetting" pitchFamily="66" charset="-78"/>
                <a:cs typeface="Arabic Typesetting" pitchFamily="66" charset="-78"/>
              </a:rPr>
              <a:t> التي قبلت بتامين عملية تأمينية كبيرة ثم قامت بتحويل جزء منها أو التنازل عنها إلى شركة أخرى.</a:t>
            </a:r>
            <a:endParaRPr lang="en-US" sz="5200" dirty="0" smtClean="0">
              <a:latin typeface="Arabic Typesetting" pitchFamily="66" charset="-78"/>
              <a:cs typeface="Arabic Typesetting" pitchFamily="66" charset="-78"/>
            </a:endParaRPr>
          </a:p>
          <a:p>
            <a:r>
              <a:rPr lang="ar-SA" sz="5200" dirty="0" smtClean="0">
                <a:latin typeface="Arabic Typesetting" pitchFamily="66" charset="-78"/>
                <a:cs typeface="Arabic Typesetting" pitchFamily="66" charset="-78"/>
              </a:rPr>
              <a:t>2..معيد التأمين : وهي شركة التأمين التي تقبل اخذ التأمين من الشركة المسندة لإعادة التأمين .</a:t>
            </a:r>
            <a:endParaRPr lang="en-US" sz="5200" dirty="0" smtClean="0">
              <a:latin typeface="Arabic Typesetting" pitchFamily="66" charset="-78"/>
              <a:cs typeface="Arabic Typesetting" pitchFamily="66" charset="-78"/>
            </a:endParaRPr>
          </a:p>
          <a:p>
            <a:r>
              <a:rPr lang="ar-SA" sz="5200" dirty="0" smtClean="0">
                <a:latin typeface="Arabic Typesetting" pitchFamily="66" charset="-78"/>
                <a:cs typeface="Arabic Typesetting" pitchFamily="66" charset="-78"/>
              </a:rPr>
              <a:t>3.. المبلغ المعاد تأمينه :و هو المبلغ المتفق عليه بين المؤمن الأصلي و معيد التأمين وهو أما أن يكون مساويا لمبلغ التأمين الأصلي أو جزء منه</a:t>
            </a:r>
            <a:endParaRPr lang="ar-SY" sz="5200" dirty="0" smtClean="0">
              <a:latin typeface="Arabic Typesetting" pitchFamily="66" charset="-78"/>
              <a:cs typeface="Arabic Typesetting" pitchFamily="66" charset="-78"/>
            </a:endParaRPr>
          </a:p>
          <a:p>
            <a:pPr>
              <a:buNone/>
            </a:pPr>
            <a:r>
              <a:rPr lang="ar-SA" sz="4600" dirty="0" smtClean="0">
                <a:latin typeface="Arabic Typesetting" pitchFamily="66" charset="-78"/>
                <a:cs typeface="Arabic Typesetting" pitchFamily="66" charset="-78"/>
              </a:rPr>
              <a:t>هناك أسلوبان رئيسيان لإعادة التأمين وهما :</a:t>
            </a:r>
            <a:endParaRPr lang="en-US" sz="4600" dirty="0" smtClean="0">
              <a:latin typeface="Arabic Typesetting" pitchFamily="66" charset="-78"/>
              <a:cs typeface="Arabic Typesetting" pitchFamily="66" charset="-78"/>
            </a:endParaRPr>
          </a:p>
          <a:p>
            <a:r>
              <a:rPr lang="ar-SA" sz="4600" dirty="0" smtClean="0">
                <a:latin typeface="Arabic Typesetting" pitchFamily="66" charset="-78"/>
                <a:cs typeface="Arabic Typesetting" pitchFamily="66" charset="-78"/>
              </a:rPr>
              <a:t>إعادة التأمين الاختياري </a:t>
            </a:r>
            <a:endParaRPr lang="ar-SY" sz="4600" dirty="0" smtClean="0">
              <a:latin typeface="Arabic Typesetting" pitchFamily="66" charset="-78"/>
              <a:cs typeface="Arabic Typesetting" pitchFamily="66" charset="-78"/>
            </a:endParaRPr>
          </a:p>
          <a:p>
            <a:r>
              <a:rPr lang="ar-SA" sz="4600" dirty="0" smtClean="0">
                <a:latin typeface="Arabic Typesetting" pitchFamily="66" charset="-78"/>
                <a:cs typeface="Arabic Typesetting" pitchFamily="66" charset="-78"/>
              </a:rPr>
              <a:t>إعادة التأمين </a:t>
            </a:r>
            <a:r>
              <a:rPr lang="ar-SA" sz="4600" dirty="0" err="1" smtClean="0">
                <a:latin typeface="Arabic Typesetting" pitchFamily="66" charset="-78"/>
                <a:cs typeface="Arabic Typesetting" pitchFamily="66" charset="-78"/>
              </a:rPr>
              <a:t>الاتفاقي</a:t>
            </a:r>
            <a:endParaRPr lang="ar-SY" dirty="0" smtClean="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par>
                                <p:cTn id="16" presetID="5" presetClass="entr" presetSubtype="10"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checkerboard(across)">
                                      <p:cBhvr>
                                        <p:cTn id="18" dur="500"/>
                                        <p:tgtEl>
                                          <p:spTgt spid="3">
                                            <p:txEl>
                                              <p:pRg st="2" end="2"/>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heckerboard(across)">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 calcmode="lin" valueType="num">
                                      <p:cBhvr additive="base">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4800" b="1" u="sng" dirty="0" smtClean="0">
                <a:latin typeface="Arabic Typesetting" pitchFamily="66" charset="-78"/>
                <a:cs typeface="Arabic Typesetting" pitchFamily="66" charset="-78"/>
              </a:rPr>
              <a:t>سادسا : الاستثمار</a:t>
            </a:r>
            <a:r>
              <a:rPr lang="en-US" sz="4800" dirty="0" smtClean="0">
                <a:latin typeface="Arabic Typesetting" pitchFamily="66" charset="-78"/>
                <a:cs typeface="Arabic Typesetting" pitchFamily="66" charset="-78"/>
              </a:rPr>
              <a:t/>
            </a:r>
            <a:br>
              <a:rPr lang="en-US" sz="4800" dirty="0" smtClean="0">
                <a:latin typeface="Arabic Typesetting" pitchFamily="66" charset="-78"/>
                <a:cs typeface="Arabic Typesetting" pitchFamily="66" charset="-78"/>
              </a:rPr>
            </a:br>
            <a:endParaRPr lang="ar-SA" sz="48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rmAutofit fontScale="92500"/>
          </a:bodyPr>
          <a:lstStyle/>
          <a:p>
            <a:r>
              <a:rPr lang="ar-SA" sz="4800" dirty="0" smtClean="0">
                <a:latin typeface="Arabic Typesetting" pitchFamily="66" charset="-78"/>
                <a:cs typeface="Arabic Typesetting" pitchFamily="66" charset="-78"/>
              </a:rPr>
              <a:t>تعد وظيفة الاستثمار وظيفة هامة جدا من وظائف شركات التأمين إذ يتجمع لدى شركة التأمين مبالغ ضخمة يمكن استثمارها </a:t>
            </a:r>
            <a:r>
              <a:rPr lang="ar-SA" sz="4800" dirty="0" err="1" smtClean="0">
                <a:latin typeface="Arabic Typesetting" pitchFamily="66" charset="-78"/>
                <a:cs typeface="Arabic Typesetting" pitchFamily="66" charset="-78"/>
              </a:rPr>
              <a:t>و</a:t>
            </a:r>
            <a:r>
              <a:rPr lang="ar-SA" sz="4800" dirty="0" smtClean="0">
                <a:latin typeface="Arabic Typesetting" pitchFamily="66" charset="-78"/>
                <a:cs typeface="Arabic Typesetting" pitchFamily="66" charset="-78"/>
              </a:rPr>
              <a:t> ذلك بسبب أقساط التأمين المدفوعة سلفا.</a:t>
            </a:r>
            <a:endParaRPr lang="en-US" sz="4800" dirty="0" smtClean="0">
              <a:latin typeface="Arabic Typesetting" pitchFamily="66" charset="-78"/>
              <a:cs typeface="Arabic Typesetting" pitchFamily="66" charset="-78"/>
            </a:endParaRPr>
          </a:p>
          <a:p>
            <a:r>
              <a:rPr lang="ar-SA" sz="4800" dirty="0" smtClean="0">
                <a:latin typeface="Arabic Typesetting" pitchFamily="66" charset="-78"/>
                <a:cs typeface="Arabic Typesetting" pitchFamily="66" charset="-78"/>
              </a:rPr>
              <a:t>ويتوجب التمييز هنا بين الاستثمارات التي تقوم </a:t>
            </a:r>
            <a:r>
              <a:rPr lang="ar-SA" sz="4800" dirty="0" err="1" smtClean="0">
                <a:latin typeface="Arabic Typesetting" pitchFamily="66" charset="-78"/>
                <a:cs typeface="Arabic Typesetting" pitchFamily="66" charset="-78"/>
              </a:rPr>
              <a:t>بها</a:t>
            </a:r>
            <a:r>
              <a:rPr lang="ar-SA" sz="4800" dirty="0" smtClean="0">
                <a:latin typeface="Arabic Typesetting" pitchFamily="66" charset="-78"/>
                <a:cs typeface="Arabic Typesetting" pitchFamily="66" charset="-78"/>
              </a:rPr>
              <a:t> شركات التأمين المتخصصة في تأمينات الحياة وشركات التأمين المتخصصة في تأمينات الممتلكات والمسؤولية وذلك بحسب مبدأ المواءمة في الاستثمار.</a:t>
            </a:r>
            <a:endParaRPr lang="en-US" sz="48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97000">
              <a:srgbClr val="401B5B">
                <a:alpha val="58000"/>
              </a:srgbClr>
            </a:gs>
            <a:gs pos="17999">
              <a:srgbClr val="99CCFF"/>
            </a:gs>
            <a:gs pos="36000">
              <a:srgbClr val="9966FF"/>
            </a:gs>
            <a:gs pos="61000">
              <a:srgbClr val="CC99FF"/>
            </a:gs>
            <a:gs pos="82001">
              <a:srgbClr val="99CCFF"/>
            </a:gs>
            <a:gs pos="100000">
              <a:srgbClr val="CCCC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85728"/>
            <a:ext cx="8848756" cy="6286544"/>
          </a:xfrm>
        </p:spPr>
        <p:txBody>
          <a:bodyPr>
            <a:normAutofit fontScale="92500" lnSpcReduction="10000"/>
          </a:bodyPr>
          <a:lstStyle/>
          <a:p>
            <a:pPr>
              <a:buNone/>
            </a:pPr>
            <a:r>
              <a:rPr lang="ar-SY" sz="5600" b="1" u="sng" dirty="0" smtClean="0">
                <a:latin typeface="Arabic Typesetting" pitchFamily="66" charset="-78"/>
                <a:cs typeface="Arabic Typesetting" pitchFamily="66" charset="-78"/>
              </a:rPr>
              <a:t>الخــــــــــــــــــــــاتــــــــــــــــمــة</a:t>
            </a:r>
            <a:r>
              <a:rPr lang="ar-SY" b="1" dirty="0" smtClean="0">
                <a:latin typeface="Arabic Typesetting" pitchFamily="66" charset="-78"/>
                <a:cs typeface="Arabic Typesetting" pitchFamily="66" charset="-78"/>
              </a:rPr>
              <a:t> :</a:t>
            </a:r>
          </a:p>
          <a:p>
            <a:pPr>
              <a:buNone/>
            </a:pPr>
            <a:r>
              <a:rPr lang="ar-SA" sz="3500" b="1" dirty="0" smtClean="0">
                <a:latin typeface="Arabic Typesetting" pitchFamily="66" charset="-78"/>
                <a:cs typeface="Arabic Typesetting" pitchFamily="66" charset="-78"/>
              </a:rPr>
              <a:t>تسعى إدارة شركة التأمين أولا لوضع سعر  الوثائق التأمينية الأمثل اقتصاديا للشركة </a:t>
            </a:r>
            <a:r>
              <a:rPr lang="ar-SA" sz="3500" b="1" dirty="0" err="1" smtClean="0">
                <a:latin typeface="Arabic Typesetting" pitchFamily="66" charset="-78"/>
                <a:cs typeface="Arabic Typesetting" pitchFamily="66" charset="-78"/>
              </a:rPr>
              <a:t>و</a:t>
            </a:r>
            <a:r>
              <a:rPr lang="ar-SA" sz="3500" b="1" dirty="0" smtClean="0">
                <a:latin typeface="Arabic Typesetting" pitchFamily="66" charset="-78"/>
                <a:cs typeface="Arabic Typesetting" pitchFamily="66" charset="-78"/>
              </a:rPr>
              <a:t> الأكثر جاذبية لطالب التأمين من خلال وظيفة التسعير  , و ثانيا وضع السياسة المثلى في قبول التأمينات  بحيث تتوافق أعداد وثائق التامين المقبولة مع طاقة الشركة الاستيعابية من جهة  ومع تحقيق نسب مرضية من الأرباح من جهة أخرى من خلال وظيفة الاكتتاب , و ثالثا دفع المستحقات و التعويض عن المؤمن لهم  بعد التأكد من أسباب و نتائج وقوع الخطر المؤمن عليه و ذلك بالطريقة الأفضل و الزمن الأقصر من خلال وظيفة تسوية المطالبات,  و رابعا إصدار المقدار و الحجم المناسب من الوثائق التأمينية المتوافقة مع  أسلوب و أهداف الشركة و السعي إلى تسويقها بالأسلوب الأمثل من خلال وظيفة الإنتاج , و خامسا زيادة قدرة الشركة على قبول التأمينات الضخمة على الأخطار كبيرة الحجم و المحافظة في الوقت ذاته على الملاءمة و استقرار الأرباح من خلال وظيفة إعادة التامين, و أخيرا تحقيق الاستفادة القصوى من الأقساط التأمينية المتجمعة من خلال توظيفها في أكثر المجالات الاستثمارية عائدا  مع اخذ المبالغ الواجب إبقاؤها لدى الشركة لتعويض الأخطار المحتملة الحدوث بعين الاعتبار وذلك من خلال وظيفة الاستثمار .</a:t>
            </a:r>
            <a:endParaRPr lang="ar-SA" sz="3500" b="1" dirty="0">
              <a:latin typeface="Arabic Typesetting" pitchFamily="66" charset="-78"/>
              <a:cs typeface="Arabic Typesetting" pitchFamily="66"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95000">
              <a:srgbClr val="401B5B">
                <a:alpha val="95000"/>
              </a:srgbClr>
            </a:gs>
            <a:gs pos="17999">
              <a:srgbClr val="99CCFF"/>
            </a:gs>
            <a:gs pos="36000">
              <a:srgbClr val="9966FF"/>
            </a:gs>
            <a:gs pos="61000">
              <a:srgbClr val="CC99FF"/>
            </a:gs>
            <a:gs pos="82001">
              <a:srgbClr val="99CCFF"/>
            </a:gs>
            <a:gs pos="100000">
              <a:srgbClr val="CCCCFF"/>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1142984"/>
            <a:ext cx="8686800" cy="5294331"/>
          </a:xfrm>
        </p:spPr>
        <p:txBody>
          <a:bodyPr>
            <a:normAutofit fontScale="92500" lnSpcReduction="20000"/>
          </a:bodyPr>
          <a:lstStyle/>
          <a:p>
            <a:pPr>
              <a:buNone/>
            </a:pPr>
            <a:r>
              <a:rPr lang="ar-SA" sz="6000" b="1" dirty="0" smtClean="0">
                <a:latin typeface="Arabic Typesetting" pitchFamily="66" charset="-78"/>
                <a:cs typeface="Arabic Typesetting" pitchFamily="66" charset="-78"/>
              </a:rPr>
              <a:t>إن تحقيق ما سبق ذكره يعد تعبيرا عن كفاءة الإدارة في شركة التامين  </a:t>
            </a:r>
            <a:r>
              <a:rPr lang="ar-SA" sz="6000" b="1" dirty="0" err="1" smtClean="0">
                <a:latin typeface="Arabic Typesetting" pitchFamily="66" charset="-78"/>
                <a:cs typeface="Arabic Typesetting" pitchFamily="66" charset="-78"/>
              </a:rPr>
              <a:t>و</a:t>
            </a:r>
            <a:r>
              <a:rPr lang="ar-SA" sz="6000" b="1" dirty="0" smtClean="0">
                <a:latin typeface="Arabic Typesetting" pitchFamily="66" charset="-78"/>
                <a:cs typeface="Arabic Typesetting" pitchFamily="66" charset="-78"/>
              </a:rPr>
              <a:t> بالإطلاع على ما تم تناوله في هذا البحث لن يخفى على أحد كيف تؤثر هذه العوامل على نجاح الشركة من خلال تحقيق الربحية </a:t>
            </a:r>
            <a:r>
              <a:rPr lang="ar-SA" sz="6000" b="1" dirty="0" err="1" smtClean="0">
                <a:latin typeface="Arabic Typesetting" pitchFamily="66" charset="-78"/>
                <a:cs typeface="Arabic Typesetting" pitchFamily="66" charset="-78"/>
              </a:rPr>
              <a:t>و</a:t>
            </a:r>
            <a:r>
              <a:rPr lang="ar-SA" sz="6000" b="1" dirty="0" smtClean="0">
                <a:latin typeface="Arabic Typesetting" pitchFamily="66" charset="-78"/>
                <a:cs typeface="Arabic Typesetting" pitchFamily="66" charset="-78"/>
              </a:rPr>
              <a:t> الاستمرار </a:t>
            </a:r>
            <a:r>
              <a:rPr lang="ar-SA" sz="6000" b="1" dirty="0" err="1" smtClean="0">
                <a:latin typeface="Arabic Typesetting" pitchFamily="66" charset="-78"/>
                <a:cs typeface="Arabic Typesetting" pitchFamily="66" charset="-78"/>
              </a:rPr>
              <a:t>و</a:t>
            </a:r>
            <a:r>
              <a:rPr lang="ar-SA" sz="6000" b="1" dirty="0" smtClean="0">
                <a:latin typeface="Arabic Typesetting" pitchFamily="66" charset="-78"/>
                <a:cs typeface="Arabic Typesetting" pitchFamily="66" charset="-78"/>
              </a:rPr>
              <a:t> النمو  </a:t>
            </a:r>
            <a:r>
              <a:rPr lang="ar-SA" sz="6000" b="1" dirty="0" err="1" smtClean="0">
                <a:latin typeface="Arabic Typesetting" pitchFamily="66" charset="-78"/>
                <a:cs typeface="Arabic Typesetting" pitchFamily="66" charset="-78"/>
              </a:rPr>
              <a:t>و</a:t>
            </a:r>
            <a:r>
              <a:rPr lang="ar-SA" sz="6000" b="1" dirty="0" smtClean="0">
                <a:latin typeface="Arabic Typesetting" pitchFamily="66" charset="-78"/>
                <a:cs typeface="Arabic Typesetting" pitchFamily="66" charset="-78"/>
              </a:rPr>
              <a:t> بالنتيجة يخلص بحثنا إلى أن إدارة وظائف شركة التأمين بكفاءة تؤثر </a:t>
            </a:r>
            <a:r>
              <a:rPr lang="ar-SA" sz="6000" b="1" dirty="0" err="1" smtClean="0">
                <a:latin typeface="Arabic Typesetting" pitchFamily="66" charset="-78"/>
                <a:cs typeface="Arabic Typesetting" pitchFamily="66" charset="-78"/>
              </a:rPr>
              <a:t>و</a:t>
            </a:r>
            <a:r>
              <a:rPr lang="ar-SA" sz="6000" b="1" dirty="0" smtClean="0">
                <a:latin typeface="Arabic Typesetting" pitchFamily="66" charset="-78"/>
                <a:cs typeface="Arabic Typesetting" pitchFamily="66" charset="-78"/>
              </a:rPr>
              <a:t> تنعكس بشكل واضح  </a:t>
            </a:r>
            <a:r>
              <a:rPr lang="ar-SA" sz="6000" b="1" dirty="0" err="1" smtClean="0">
                <a:latin typeface="Arabic Typesetting" pitchFamily="66" charset="-78"/>
                <a:cs typeface="Arabic Typesetting" pitchFamily="66" charset="-78"/>
              </a:rPr>
              <a:t>و</a:t>
            </a:r>
            <a:r>
              <a:rPr lang="ar-SA" sz="6000" b="1" dirty="0" smtClean="0">
                <a:latin typeface="Arabic Typesetting" pitchFamily="66" charset="-78"/>
                <a:cs typeface="Arabic Typesetting" pitchFamily="66" charset="-78"/>
              </a:rPr>
              <a:t> كبير على نجاح هذه الشركة .  </a:t>
            </a:r>
            <a:endParaRPr lang="en-US" sz="6000" b="1"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4800" b="1" u="sng" dirty="0" smtClean="0">
                <a:latin typeface="Arabic Typesetting" pitchFamily="66" charset="-78"/>
                <a:cs typeface="Arabic Typesetting" pitchFamily="66" charset="-78"/>
              </a:rPr>
              <a:t>الفائدة النظرية للبحث</a:t>
            </a:r>
            <a:r>
              <a:rPr lang="en-US" sz="4800" dirty="0" smtClean="0">
                <a:latin typeface="Arabic Typesetting" pitchFamily="66" charset="-78"/>
                <a:cs typeface="Arabic Typesetting" pitchFamily="66" charset="-78"/>
              </a:rPr>
              <a:t/>
            </a:r>
            <a:br>
              <a:rPr lang="en-US" sz="4800" dirty="0" smtClean="0">
                <a:latin typeface="Arabic Typesetting" pitchFamily="66" charset="-78"/>
                <a:cs typeface="Arabic Typesetting" pitchFamily="66" charset="-78"/>
              </a:rPr>
            </a:br>
            <a:endParaRPr lang="ar-SA" sz="48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rmAutofit/>
          </a:bodyPr>
          <a:lstStyle/>
          <a:p>
            <a:r>
              <a:rPr lang="ar-SY" sz="4000" dirty="0" smtClean="0">
                <a:latin typeface="Arabic Typesetting" pitchFamily="66" charset="-78"/>
                <a:cs typeface="Arabic Typesetting" pitchFamily="66" charset="-78"/>
              </a:rPr>
              <a:t>ب</a:t>
            </a:r>
            <a:r>
              <a:rPr lang="ar-SA" sz="4000" dirty="0" smtClean="0">
                <a:latin typeface="Arabic Typesetting" pitchFamily="66" charset="-78"/>
                <a:cs typeface="Arabic Typesetting" pitchFamily="66" charset="-78"/>
              </a:rPr>
              <a:t>عد التطرق إلى بعض الدراسات التي تناولت نشاط شركات التأمين نلاحظ أن غالبية هذه  الأبحاث  قد عنيت بنتائج أعمال هذه الشركات </a:t>
            </a:r>
            <a:r>
              <a:rPr lang="ar-SA" sz="4000" dirty="0" err="1" smtClean="0">
                <a:latin typeface="Arabic Typesetting" pitchFamily="66" charset="-78"/>
                <a:cs typeface="Arabic Typesetting" pitchFamily="66" charset="-78"/>
              </a:rPr>
              <a:t>و</a:t>
            </a:r>
            <a:r>
              <a:rPr lang="ar-SA" sz="4000" dirty="0" smtClean="0">
                <a:latin typeface="Arabic Typesetting" pitchFamily="66" charset="-78"/>
                <a:cs typeface="Arabic Typesetting" pitchFamily="66" charset="-78"/>
              </a:rPr>
              <a:t> أثارها على الصعيد الاقتصادي </a:t>
            </a:r>
            <a:r>
              <a:rPr lang="ar-SA" sz="4000" dirty="0" err="1" smtClean="0">
                <a:latin typeface="Arabic Typesetting" pitchFamily="66" charset="-78"/>
                <a:cs typeface="Arabic Typesetting" pitchFamily="66" charset="-78"/>
              </a:rPr>
              <a:t>و</a:t>
            </a:r>
            <a:r>
              <a:rPr lang="ar-SA" sz="4000" dirty="0" smtClean="0">
                <a:latin typeface="Arabic Typesetting" pitchFamily="66" charset="-78"/>
                <a:cs typeface="Arabic Typesetting" pitchFamily="66" charset="-78"/>
              </a:rPr>
              <a:t> الاجتماعي  عن طريق قيام هذه الشركات بوظيفتين أساسيتين هما التأمين وإعادة التأمين .</a:t>
            </a:r>
            <a:endParaRPr lang="en-US" sz="4000" dirty="0" smtClean="0">
              <a:latin typeface="Arabic Typesetting" pitchFamily="66" charset="-78"/>
              <a:cs typeface="Arabic Typesetting" pitchFamily="66" charset="-78"/>
            </a:endParaRPr>
          </a:p>
          <a:p>
            <a:r>
              <a:rPr lang="ar-SA" sz="4000" dirty="0" smtClean="0">
                <a:latin typeface="Arabic Typesetting" pitchFamily="66" charset="-78"/>
                <a:cs typeface="Arabic Typesetting" pitchFamily="66" charset="-78"/>
              </a:rPr>
              <a:t>ومن هنا فان هذا البحث </a:t>
            </a:r>
            <a:r>
              <a:rPr lang="ar-SA" sz="4000" dirty="0" err="1" smtClean="0">
                <a:latin typeface="Arabic Typesetting" pitchFamily="66" charset="-78"/>
                <a:cs typeface="Arabic Typesetting" pitchFamily="66" charset="-78"/>
              </a:rPr>
              <a:t>و</a:t>
            </a:r>
            <a:r>
              <a:rPr lang="ar-SA" sz="4000" dirty="0" smtClean="0">
                <a:latin typeface="Arabic Typesetting" pitchFamily="66" charset="-78"/>
                <a:cs typeface="Arabic Typesetting" pitchFamily="66" charset="-78"/>
              </a:rPr>
              <a:t> تبعا لمبدأ التخصص الوظيفي  يعرض الوظائف التي تقوم </a:t>
            </a:r>
            <a:r>
              <a:rPr lang="ar-SA" sz="4000" dirty="0" err="1" smtClean="0">
                <a:latin typeface="Arabic Typesetting" pitchFamily="66" charset="-78"/>
                <a:cs typeface="Arabic Typesetting" pitchFamily="66" charset="-78"/>
              </a:rPr>
              <a:t>بها</a:t>
            </a:r>
            <a:r>
              <a:rPr lang="ar-SA" sz="4000" dirty="0" smtClean="0">
                <a:latin typeface="Arabic Typesetting" pitchFamily="66" charset="-78"/>
                <a:cs typeface="Arabic Typesetting" pitchFamily="66" charset="-78"/>
              </a:rPr>
              <a:t> شركة التأمين عرضا تفصيليا موضحا علاقتها يبعضها </a:t>
            </a:r>
            <a:r>
              <a:rPr lang="ar-SA" sz="4000" dirty="0" err="1" smtClean="0">
                <a:latin typeface="Arabic Typesetting" pitchFamily="66" charset="-78"/>
                <a:cs typeface="Arabic Typesetting" pitchFamily="66" charset="-78"/>
              </a:rPr>
              <a:t>و</a:t>
            </a:r>
            <a:r>
              <a:rPr lang="ar-SA" sz="4000" dirty="0" smtClean="0">
                <a:latin typeface="Arabic Typesetting" pitchFamily="66" charset="-78"/>
                <a:cs typeface="Arabic Typesetting" pitchFamily="66" charset="-78"/>
              </a:rPr>
              <a:t> بنجاح  أعمال هذه الشركة.</a:t>
            </a:r>
            <a:endParaRPr lang="en-US" sz="4000" dirty="0" smtClean="0">
              <a:latin typeface="Arabic Typesetting" pitchFamily="66" charset="-78"/>
              <a:cs typeface="Arabic Typesetting" pitchFamily="66" charset="-78"/>
            </a:endParaRPr>
          </a:p>
          <a:p>
            <a:endParaRPr lang="ar-SA" dirty="0">
              <a:latin typeface="Arabic Typesetting" pitchFamily="66" charset="-78"/>
              <a:cs typeface="Arabic Typesetting" pitchFamily="66" charset="-78"/>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214290"/>
            <a:ext cx="8686800" cy="5865835"/>
          </a:xfrm>
        </p:spPr>
        <p:txBody>
          <a:bodyPr>
            <a:normAutofit fontScale="85000" lnSpcReduction="20000"/>
          </a:bodyPr>
          <a:lstStyle/>
          <a:p>
            <a:pPr>
              <a:buNone/>
            </a:pPr>
            <a:r>
              <a:rPr lang="ar-SA" sz="4300" b="1" u="sng" dirty="0" smtClean="0">
                <a:latin typeface="Arabic Typesetting" pitchFamily="66" charset="-78"/>
                <a:cs typeface="Arabic Typesetting" pitchFamily="66" charset="-78"/>
              </a:rPr>
              <a:t>المــــــــــــراجـــــــــــــع</a:t>
            </a:r>
            <a:endParaRPr lang="en-US" sz="4300" u="sng" dirty="0" smtClean="0">
              <a:latin typeface="Arabic Typesetting" pitchFamily="66" charset="-78"/>
              <a:cs typeface="Arabic Typesetting" pitchFamily="66" charset="-78"/>
            </a:endParaRPr>
          </a:p>
          <a:p>
            <a:pPr>
              <a:buNone/>
            </a:pPr>
            <a:r>
              <a:rPr lang="ar-SA" sz="4300" b="1" dirty="0" smtClean="0">
                <a:latin typeface="Arabic Typesetting" pitchFamily="66" charset="-78"/>
                <a:cs typeface="Arabic Typesetting" pitchFamily="66" charset="-78"/>
              </a:rPr>
              <a:t> </a:t>
            </a:r>
            <a:endParaRPr lang="en-US" sz="4300" dirty="0" smtClean="0">
              <a:latin typeface="Arabic Typesetting" pitchFamily="66" charset="-78"/>
              <a:cs typeface="Arabic Typesetting" pitchFamily="66" charset="-78"/>
            </a:endParaRPr>
          </a:p>
          <a:p>
            <a:pPr lvl="0"/>
            <a:r>
              <a:rPr lang="ar-SA" sz="4300" dirty="0" err="1" smtClean="0">
                <a:latin typeface="Arabic Typesetting" pitchFamily="66" charset="-78"/>
                <a:cs typeface="Arabic Typesetting" pitchFamily="66" charset="-78"/>
              </a:rPr>
              <a:t>عبوي</a:t>
            </a:r>
            <a:r>
              <a:rPr lang="ar-SA" sz="4300" dirty="0" smtClean="0">
                <a:latin typeface="Arabic Typesetting" pitchFamily="66" charset="-78"/>
                <a:cs typeface="Arabic Typesetting" pitchFamily="66" charset="-78"/>
              </a:rPr>
              <a:t> , زيد منير . </a:t>
            </a:r>
            <a:r>
              <a:rPr lang="ar-SA" sz="4300" u="sng" dirty="0" smtClean="0">
                <a:latin typeface="Arabic Typesetting" pitchFamily="66" charset="-78"/>
                <a:cs typeface="Arabic Typesetting" pitchFamily="66" charset="-78"/>
              </a:rPr>
              <a:t>إدارة التامين </a:t>
            </a:r>
            <a:r>
              <a:rPr lang="ar-SA" sz="4300" u="sng" dirty="0" err="1" smtClean="0">
                <a:latin typeface="Arabic Typesetting" pitchFamily="66" charset="-78"/>
                <a:cs typeface="Arabic Typesetting" pitchFamily="66" charset="-78"/>
              </a:rPr>
              <a:t>و</a:t>
            </a:r>
            <a:r>
              <a:rPr lang="ar-SA" sz="4300" u="sng" dirty="0" smtClean="0">
                <a:latin typeface="Arabic Typesetting" pitchFamily="66" charset="-78"/>
                <a:cs typeface="Arabic Typesetting" pitchFamily="66" charset="-78"/>
              </a:rPr>
              <a:t> المخاطر</a:t>
            </a:r>
            <a:r>
              <a:rPr lang="ar-SA" sz="4300" dirty="0" smtClean="0">
                <a:latin typeface="Arabic Typesetting" pitchFamily="66" charset="-78"/>
                <a:cs typeface="Arabic Typesetting" pitchFamily="66" charset="-78"/>
              </a:rPr>
              <a:t> . الأردن :دار كنوز ,2006 .</a:t>
            </a:r>
            <a:endParaRPr lang="en-US" sz="4300" dirty="0" smtClean="0">
              <a:latin typeface="Arabic Typesetting" pitchFamily="66" charset="-78"/>
              <a:cs typeface="Arabic Typesetting" pitchFamily="66" charset="-78"/>
            </a:endParaRPr>
          </a:p>
          <a:p>
            <a:pPr lvl="0"/>
            <a:r>
              <a:rPr lang="ar-SY" sz="4300" dirty="0" smtClean="0">
                <a:latin typeface="Arabic Typesetting" pitchFamily="66" charset="-78"/>
                <a:cs typeface="Arabic Typesetting" pitchFamily="66" charset="-78"/>
              </a:rPr>
              <a:t>قضماني ,عادل . </a:t>
            </a:r>
            <a:r>
              <a:rPr lang="ar-SY" sz="4300" u="sng" dirty="0" smtClean="0">
                <a:latin typeface="Arabic Typesetting" pitchFamily="66" charset="-78"/>
                <a:cs typeface="Arabic Typesetting" pitchFamily="66" charset="-78"/>
              </a:rPr>
              <a:t>مبادئ التأمين</a:t>
            </a:r>
            <a:r>
              <a:rPr lang="ar-SY" sz="4300" dirty="0" smtClean="0">
                <a:latin typeface="Arabic Typesetting" pitchFamily="66" charset="-78"/>
                <a:cs typeface="Arabic Typesetting" pitchFamily="66" charset="-78"/>
              </a:rPr>
              <a:t> – منشورات جامعة دمشق, كلية الاقتصاد ,2008 </a:t>
            </a:r>
            <a:r>
              <a:rPr lang="ar-SA" sz="4300" dirty="0" smtClean="0">
                <a:latin typeface="Arabic Typesetting" pitchFamily="66" charset="-78"/>
                <a:cs typeface="Arabic Typesetting" pitchFamily="66" charset="-78"/>
              </a:rPr>
              <a:t>.</a:t>
            </a:r>
            <a:endParaRPr lang="en-US" sz="4300" dirty="0" smtClean="0">
              <a:latin typeface="Arabic Typesetting" pitchFamily="66" charset="-78"/>
              <a:cs typeface="Arabic Typesetting" pitchFamily="66" charset="-78"/>
            </a:endParaRPr>
          </a:p>
          <a:p>
            <a:pPr lvl="0"/>
            <a:r>
              <a:rPr lang="ar-SA" sz="4300" dirty="0" smtClean="0">
                <a:latin typeface="Arabic Typesetting" pitchFamily="66" charset="-78"/>
                <a:cs typeface="Arabic Typesetting" pitchFamily="66" charset="-78"/>
              </a:rPr>
              <a:t>عريقات , محمد حربي . عقل , سعيد جمعة . </a:t>
            </a:r>
            <a:r>
              <a:rPr lang="ar-SA" sz="4300" u="sng" dirty="0" smtClean="0">
                <a:latin typeface="Arabic Typesetting" pitchFamily="66" charset="-78"/>
                <a:cs typeface="Arabic Typesetting" pitchFamily="66" charset="-78"/>
              </a:rPr>
              <a:t>التامين وإدارة الخطر ( النظرية و التطبيق )</a:t>
            </a:r>
            <a:r>
              <a:rPr lang="ar-SA" sz="4300" dirty="0" smtClean="0">
                <a:latin typeface="Arabic Typesetting" pitchFamily="66" charset="-78"/>
                <a:cs typeface="Arabic Typesetting" pitchFamily="66" charset="-78"/>
              </a:rPr>
              <a:t>. الأردن :دار وائل للنشر,2008 .</a:t>
            </a:r>
            <a:endParaRPr lang="en-US" sz="4300" dirty="0" smtClean="0">
              <a:latin typeface="Arabic Typesetting" pitchFamily="66" charset="-78"/>
              <a:cs typeface="Arabic Typesetting" pitchFamily="66" charset="-78"/>
            </a:endParaRPr>
          </a:p>
          <a:p>
            <a:pPr lvl="0"/>
            <a:r>
              <a:rPr lang="ar-SA" sz="4300" dirty="0" smtClean="0">
                <a:latin typeface="Arabic Typesetting" pitchFamily="66" charset="-78"/>
                <a:cs typeface="Arabic Typesetting" pitchFamily="66" charset="-78"/>
              </a:rPr>
              <a:t>عبد المنعم , عاطف . وآخرون .</a:t>
            </a:r>
            <a:r>
              <a:rPr lang="ar-SA" sz="4300" u="sng" dirty="0" smtClean="0">
                <a:latin typeface="Arabic Typesetting" pitchFamily="66" charset="-78"/>
                <a:cs typeface="Arabic Typesetting" pitchFamily="66" charset="-78"/>
              </a:rPr>
              <a:t>تقييم وإدارة المخاطر</a:t>
            </a:r>
            <a:r>
              <a:rPr lang="ar-SA" sz="4300" dirty="0" smtClean="0">
                <a:latin typeface="Arabic Typesetting" pitchFamily="66" charset="-78"/>
                <a:cs typeface="Arabic Typesetting" pitchFamily="66" charset="-78"/>
              </a:rPr>
              <a:t>,منشورات جامعة القاهرة _كلية الهندسة ,2008 .</a:t>
            </a:r>
            <a:endParaRPr lang="en-US" sz="4300" dirty="0" smtClean="0">
              <a:latin typeface="Arabic Typesetting" pitchFamily="66" charset="-78"/>
              <a:cs typeface="Arabic Typesetting" pitchFamily="66" charset="-78"/>
            </a:endParaRPr>
          </a:p>
          <a:p>
            <a:pPr lvl="0" rtl="0"/>
            <a:r>
              <a:rPr lang="en-US" sz="4300" dirty="0" err="1" smtClean="0">
                <a:latin typeface="Arabic Typesetting" pitchFamily="66" charset="-78"/>
                <a:cs typeface="Arabic Typesetting" pitchFamily="66" charset="-78"/>
              </a:rPr>
              <a:t>Anderson,Judy</a:t>
            </a:r>
            <a:r>
              <a:rPr lang="en-US" sz="4300" dirty="0" smtClean="0">
                <a:latin typeface="Arabic Typesetting" pitchFamily="66" charset="-78"/>
                <a:cs typeface="Arabic Typesetting" pitchFamily="66" charset="-78"/>
              </a:rPr>
              <a:t> </a:t>
            </a:r>
            <a:r>
              <a:rPr lang="en-US" sz="4300" dirty="0" err="1" smtClean="0">
                <a:latin typeface="Arabic Typesetting" pitchFamily="66" charset="-78"/>
                <a:cs typeface="Arabic Typesetting" pitchFamily="66" charset="-78"/>
              </a:rPr>
              <a:t>Fredman</a:t>
            </a:r>
            <a:r>
              <a:rPr lang="en-US" sz="4300" dirty="0" smtClean="0">
                <a:latin typeface="Arabic Typesetting" pitchFamily="66" charset="-78"/>
                <a:cs typeface="Arabic Typesetting" pitchFamily="66" charset="-78"/>
              </a:rPr>
              <a:t> .Brown ,</a:t>
            </a:r>
            <a:r>
              <a:rPr lang="en-US" sz="4300" dirty="0" err="1" smtClean="0">
                <a:latin typeface="Arabic Typesetting" pitchFamily="66" charset="-78"/>
                <a:cs typeface="Arabic Typesetting" pitchFamily="66" charset="-78"/>
              </a:rPr>
              <a:t>Rober</a:t>
            </a:r>
            <a:r>
              <a:rPr lang="en-US" sz="4300" dirty="0" smtClean="0">
                <a:latin typeface="Arabic Typesetting" pitchFamily="66" charset="-78"/>
                <a:cs typeface="Arabic Typesetting" pitchFamily="66" charset="-78"/>
              </a:rPr>
              <a:t> L . </a:t>
            </a:r>
            <a:r>
              <a:rPr lang="en-US" sz="4300" u="sng" dirty="0" smtClean="0">
                <a:latin typeface="Arabic Typesetting" pitchFamily="66" charset="-78"/>
                <a:cs typeface="Arabic Typesetting" pitchFamily="66" charset="-78"/>
              </a:rPr>
              <a:t>Risk and Insurance </a:t>
            </a:r>
            <a:r>
              <a:rPr lang="en-US" sz="4300" dirty="0" smtClean="0">
                <a:latin typeface="Arabic Typesetting" pitchFamily="66" charset="-78"/>
                <a:cs typeface="Arabic Typesetting" pitchFamily="66" charset="-78"/>
              </a:rPr>
              <a:t>. USA: society of actuaries , 2005 .</a:t>
            </a:r>
          </a:p>
          <a:p>
            <a:endParaRPr lang="ar-SA" dirty="0"/>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5400" b="1" u="sng" dirty="0" smtClean="0">
                <a:latin typeface="Arabic Typesetting" pitchFamily="66" charset="-78"/>
                <a:cs typeface="Arabic Typesetting" pitchFamily="66" charset="-78"/>
              </a:rPr>
              <a:t>الفائدة العملية للبحث</a:t>
            </a:r>
            <a:r>
              <a:rPr lang="en-US" sz="5400" dirty="0" smtClean="0">
                <a:latin typeface="Arabic Typesetting" pitchFamily="66" charset="-78"/>
                <a:cs typeface="Arabic Typesetting" pitchFamily="66" charset="-78"/>
              </a:rPr>
              <a:t/>
            </a:r>
            <a:br>
              <a:rPr lang="en-US" sz="5400" dirty="0" smtClean="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lstStyle/>
          <a:p>
            <a:r>
              <a:rPr lang="ar-SA" sz="4400" dirty="0" smtClean="0">
                <a:latin typeface="Arabic Typesetting" pitchFamily="66" charset="-78"/>
                <a:cs typeface="Arabic Typesetting" pitchFamily="66" charset="-78"/>
              </a:rPr>
              <a:t>مما لا شك فيه أن نجاح أي شركة في أعمالها  يعتمد بالمركز الأول على إدارة هذه الشركة  بكفاءة </a:t>
            </a:r>
            <a:r>
              <a:rPr lang="ar-SA" sz="4400" dirty="0" err="1" smtClean="0">
                <a:latin typeface="Arabic Typesetting" pitchFamily="66" charset="-78"/>
                <a:cs typeface="Arabic Typesetting" pitchFamily="66" charset="-78"/>
              </a:rPr>
              <a:t>و</a:t>
            </a:r>
            <a:r>
              <a:rPr lang="ar-SA" sz="4400" dirty="0" smtClean="0">
                <a:latin typeface="Arabic Typesetting" pitchFamily="66" charset="-78"/>
                <a:cs typeface="Arabic Typesetting" pitchFamily="66" charset="-78"/>
              </a:rPr>
              <a:t> فعالية تقودها للنجاح . و انطلاقا من هذا المبدأ فان تقسيم الوظائف التي تقوم </a:t>
            </a:r>
            <a:r>
              <a:rPr lang="ar-SA" sz="4400" dirty="0" err="1" smtClean="0">
                <a:latin typeface="Arabic Typesetting" pitchFamily="66" charset="-78"/>
                <a:cs typeface="Arabic Typesetting" pitchFamily="66" charset="-78"/>
              </a:rPr>
              <a:t>بها</a:t>
            </a:r>
            <a:r>
              <a:rPr lang="ar-SA" sz="4400" dirty="0" smtClean="0">
                <a:latin typeface="Arabic Typesetting" pitchFamily="66" charset="-78"/>
                <a:cs typeface="Arabic Typesetting" pitchFamily="66" charset="-78"/>
              </a:rPr>
              <a:t> شركات التأمين مع تبيان تأثير كل منها على نتيجة أعمال هذه الشركة سيقدم دليلا واضحا يعتمد عليه إداريو شركة التامين  لإدارة تلك الوظائف بكفاءة عالية تمكنهم من تحقيق الاستفادة القصوى الناتجة عن أداء كل وظيفة .</a:t>
            </a:r>
            <a:endParaRPr lang="en-US" sz="44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4800" b="1" u="sng" dirty="0" smtClean="0">
                <a:latin typeface="Arabic Typesetting" pitchFamily="66" charset="-78"/>
                <a:cs typeface="Arabic Typesetting" pitchFamily="66" charset="-78"/>
              </a:rPr>
              <a:t>مشكلة البحث</a:t>
            </a:r>
            <a:r>
              <a:rPr lang="en-US" sz="4800" dirty="0" smtClean="0">
                <a:latin typeface="Arabic Typesetting" pitchFamily="66" charset="-78"/>
                <a:cs typeface="Arabic Typesetting" pitchFamily="66" charset="-78"/>
              </a:rPr>
              <a:t/>
            </a:r>
            <a:br>
              <a:rPr lang="en-US" sz="4800" dirty="0" smtClean="0">
                <a:latin typeface="Arabic Typesetting" pitchFamily="66" charset="-78"/>
                <a:cs typeface="Arabic Typesetting" pitchFamily="66" charset="-78"/>
              </a:rPr>
            </a:br>
            <a:endParaRPr lang="ar-SA" sz="48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rmAutofit lnSpcReduction="10000"/>
          </a:bodyPr>
          <a:lstStyle/>
          <a:p>
            <a:r>
              <a:rPr lang="ar-SA" sz="4800" dirty="0" smtClean="0">
                <a:latin typeface="Arabic Typesetting" pitchFamily="66" charset="-78"/>
                <a:cs typeface="Arabic Typesetting" pitchFamily="66" charset="-78"/>
              </a:rPr>
              <a:t>تتجلى مشكلة البحث في السؤال التالي :</a:t>
            </a:r>
            <a:endParaRPr lang="en-US" sz="4800" dirty="0" smtClean="0">
              <a:latin typeface="Arabic Typesetting" pitchFamily="66" charset="-78"/>
              <a:cs typeface="Arabic Typesetting" pitchFamily="66" charset="-78"/>
            </a:endParaRPr>
          </a:p>
          <a:p>
            <a:r>
              <a:rPr lang="ar-SA" sz="4800" dirty="0" smtClean="0">
                <a:latin typeface="Arabic Typesetting" pitchFamily="66" charset="-78"/>
                <a:cs typeface="Arabic Typesetting" pitchFamily="66" charset="-78"/>
              </a:rPr>
              <a:t>هل تؤثر الكفاءة في إدارة وظائف شركة التأمين على نجاح هذه الشركة ؟</a:t>
            </a:r>
            <a:endParaRPr lang="en-US" sz="4800" dirty="0" smtClean="0">
              <a:latin typeface="Arabic Typesetting" pitchFamily="66" charset="-78"/>
              <a:cs typeface="Arabic Typesetting" pitchFamily="66" charset="-78"/>
            </a:endParaRPr>
          </a:p>
          <a:p>
            <a:r>
              <a:rPr lang="ar-SA" sz="4800" dirty="0" smtClean="0">
                <a:latin typeface="Arabic Typesetting" pitchFamily="66" charset="-78"/>
                <a:cs typeface="Arabic Typesetting" pitchFamily="66" charset="-78"/>
              </a:rPr>
              <a:t>إذا كانت الإجابة نعم </a:t>
            </a:r>
            <a:endParaRPr lang="en-US" sz="4800" dirty="0" smtClean="0">
              <a:latin typeface="Arabic Typesetting" pitchFamily="66" charset="-78"/>
              <a:cs typeface="Arabic Typesetting" pitchFamily="66" charset="-78"/>
            </a:endParaRPr>
          </a:p>
          <a:p>
            <a:r>
              <a:rPr lang="ar-SA" sz="4800" dirty="0" smtClean="0">
                <a:latin typeface="Arabic Typesetting" pitchFamily="66" charset="-78"/>
                <a:cs typeface="Arabic Typesetting" pitchFamily="66" charset="-78"/>
              </a:rPr>
              <a:t>إلى أي مدى  يمكن إرجاع نجاح شركة التأمين إلى كفاءة إدارة الوظائف التأمينية ؟</a:t>
            </a:r>
            <a:endParaRPr lang="en-US" sz="48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28670"/>
            <a:ext cx="8686800" cy="838200"/>
          </a:xfrm>
        </p:spPr>
        <p:txBody>
          <a:bodyPr>
            <a:noAutofit/>
          </a:bodyPr>
          <a:lstStyle/>
          <a:p>
            <a:pPr algn="r"/>
            <a:r>
              <a:rPr lang="ar-SA" sz="6000" b="1" u="sng" dirty="0" smtClean="0">
                <a:latin typeface="Arabic Typesetting" pitchFamily="66" charset="-78"/>
                <a:cs typeface="Arabic Typesetting" pitchFamily="66" charset="-78"/>
              </a:rPr>
              <a:t>أهداف البحث </a:t>
            </a:r>
            <a:r>
              <a:rPr lang="en-US" sz="6000" dirty="0" smtClean="0">
                <a:latin typeface="Arabic Typesetting" pitchFamily="66" charset="-78"/>
                <a:cs typeface="Arabic Typesetting" pitchFamily="66" charset="-78"/>
              </a:rPr>
              <a:t/>
            </a:r>
            <a:br>
              <a:rPr lang="en-US" sz="6000" dirty="0" smtClean="0">
                <a:latin typeface="Arabic Typesetting" pitchFamily="66" charset="-78"/>
                <a:cs typeface="Arabic Typesetting" pitchFamily="66" charset="-78"/>
              </a:rPr>
            </a:br>
            <a:endParaRPr lang="ar-SA" sz="60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p:txBody>
          <a:bodyPr>
            <a:normAutofit fontScale="92500"/>
          </a:bodyPr>
          <a:lstStyle/>
          <a:p>
            <a:pPr>
              <a:buNone/>
            </a:pPr>
            <a:r>
              <a:rPr lang="ar-SA" sz="6600" dirty="0" smtClean="0">
                <a:latin typeface="Arabic Typesetting" pitchFamily="66" charset="-78"/>
                <a:cs typeface="Arabic Typesetting" pitchFamily="66" charset="-78"/>
              </a:rPr>
              <a:t>يهدف البحث إلى التعرف على وظائف شركات التأمين ,و تبيان الكيفية التي تتم وفقها إدارة هذه الوظائف بأعلى مستوى من الكفاءة , ثم توضيح علاقة هذه الكفاءة  بنجاح أعمال شركة التأمين.</a:t>
            </a:r>
            <a:endParaRPr lang="en-US" sz="6600" dirty="0" smtClean="0">
              <a:latin typeface="Arabic Typesetting" pitchFamily="66" charset="-78"/>
              <a:cs typeface="Arabic Typesetting" pitchFamily="66" charset="-78"/>
            </a:endParaRPr>
          </a:p>
          <a:p>
            <a:pPr>
              <a:buNone/>
            </a:pPr>
            <a:endParaRPr lang="en-US" dirty="0" smtClean="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r"/>
            <a:r>
              <a:rPr lang="ar-SA" sz="6600" b="1" u="sng" dirty="0" smtClean="0">
                <a:latin typeface="Arabic Typesetting" pitchFamily="66" charset="-78"/>
                <a:cs typeface="Arabic Typesetting" pitchFamily="66" charset="-78"/>
              </a:rPr>
              <a:t>منهج البحث</a:t>
            </a:r>
            <a:endParaRPr lang="en-US" sz="6600" dirty="0">
              <a:latin typeface="Arabic Typesetting" pitchFamily="66" charset="-78"/>
              <a:cs typeface="Arabic Typesetting" pitchFamily="66" charset="-78"/>
            </a:endParaRPr>
          </a:p>
        </p:txBody>
      </p:sp>
      <p:sp>
        <p:nvSpPr>
          <p:cNvPr id="1025" name="Rectangle 1"/>
          <p:cNvSpPr>
            <a:spLocks noGrp="1" noChangeArrowheads="1"/>
          </p:cNvSpPr>
          <p:nvPr>
            <p:ph idx="1"/>
          </p:nvPr>
        </p:nvSpPr>
        <p:spPr bwMode="auto">
          <a:xfrm>
            <a:off x="928662" y="2357430"/>
            <a:ext cx="7215238"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48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يعتمد البحث على المنهج </a:t>
            </a:r>
            <a:r>
              <a:rPr kumimoji="0" lang="ar-SA" sz="4800" b="0" i="0" u="none" strike="noStrike" cap="none" normalizeH="0" baseline="0" dirty="0" err="1" smtClean="0">
                <a:ln>
                  <a:noFill/>
                </a:ln>
                <a:solidFill>
                  <a:schemeClr val="tx1"/>
                </a:solidFill>
                <a:effectLst/>
                <a:latin typeface="Arabic Typesetting" pitchFamily="66" charset="-78"/>
                <a:ea typeface="Calibri" pitchFamily="34" charset="0"/>
                <a:cs typeface="Arabic Typesetting" pitchFamily="66" charset="-78"/>
              </a:rPr>
              <a:t>الاستنتاجي</a:t>
            </a:r>
            <a:r>
              <a:rPr kumimoji="0" lang="ar-SA" sz="48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 المعتمد على الدراسات السابقة  </a:t>
            </a:r>
            <a:r>
              <a:rPr kumimoji="0" lang="ar-SA" sz="4800" b="0" i="0" u="none" strike="noStrike" cap="none" normalizeH="0" baseline="0" dirty="0" err="1" smtClean="0">
                <a:ln>
                  <a:noFill/>
                </a:ln>
                <a:solidFill>
                  <a:schemeClr val="tx1"/>
                </a:solidFill>
                <a:effectLst/>
                <a:latin typeface="Arabic Typesetting" pitchFamily="66" charset="-78"/>
                <a:ea typeface="Calibri" pitchFamily="34" charset="0"/>
                <a:cs typeface="Arabic Typesetting" pitchFamily="66" charset="-78"/>
              </a:rPr>
              <a:t>و</a:t>
            </a:r>
            <a:r>
              <a:rPr kumimoji="0" lang="ar-SA" sz="4800" b="0" i="0" u="none" strike="noStrike" cap="none" normalizeH="0" baseline="0" dirty="0" smtClean="0">
                <a:ln>
                  <a:noFill/>
                </a:ln>
                <a:solidFill>
                  <a:schemeClr val="tx1"/>
                </a:solidFill>
                <a:effectLst/>
                <a:latin typeface="Arabic Typesetting" pitchFamily="66" charset="-78"/>
                <a:ea typeface="Calibri" pitchFamily="34" charset="0"/>
                <a:cs typeface="Arabic Typesetting" pitchFamily="66" charset="-78"/>
              </a:rPr>
              <a:t> يفترض الباحث بأن  كفاءة إدارة  وظائف  شركات التأمين يؤثر على نجاح هذه الشركة .</a:t>
            </a:r>
            <a:endParaRPr kumimoji="0" lang="ar-SA"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
                                            <p:txEl>
                                              <p:pRg st="0" end="0"/>
                                            </p:txEl>
                                          </p:spTgt>
                                        </p:tgtEl>
                                        <p:attrNameLst>
                                          <p:attrName>style.visibility</p:attrName>
                                        </p:attrNameLst>
                                      </p:cBhvr>
                                      <p:to>
                                        <p:strVal val="visible"/>
                                      </p:to>
                                    </p:set>
                                    <p:anim calcmode="lin" valueType="num">
                                      <p:cBhvr additive="base">
                                        <p:cTn id="7" dur="500" fill="hold"/>
                                        <p:tgtEl>
                                          <p:spTgt spid="102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57166"/>
            <a:ext cx="8686800" cy="838200"/>
          </a:xfrm>
        </p:spPr>
        <p:txBody>
          <a:bodyPr>
            <a:noAutofit/>
          </a:bodyPr>
          <a:lstStyle/>
          <a:p>
            <a:pPr algn="r"/>
            <a:r>
              <a:rPr lang="ar-SY" sz="6000" u="sng" dirty="0" smtClean="0">
                <a:latin typeface="Arabic Typesetting" pitchFamily="66" charset="-78"/>
                <a:cs typeface="Arabic Typesetting" pitchFamily="66" charset="-78"/>
              </a:rPr>
              <a:t>مخطط البحث</a:t>
            </a:r>
            <a:endParaRPr lang="ar-SA" sz="6000" u="sng"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142984"/>
            <a:ext cx="8686800" cy="4937141"/>
          </a:xfrm>
        </p:spPr>
        <p:txBody>
          <a:bodyPr>
            <a:normAutofit fontScale="70000" lnSpcReduction="20000"/>
          </a:bodyPr>
          <a:lstStyle/>
          <a:p>
            <a:r>
              <a:rPr lang="ar-SA" dirty="0" smtClean="0"/>
              <a:t>يقسم البحث إلى قسمين رئيسيين :</a:t>
            </a:r>
            <a:endParaRPr lang="en-US" dirty="0" smtClean="0"/>
          </a:p>
          <a:p>
            <a:r>
              <a:rPr lang="ar-SA" dirty="0" smtClean="0"/>
              <a:t>القسم الأول : التامين ( المفهوم و الصناعة )  و يتناول  1- نشأة التأمين</a:t>
            </a:r>
            <a:endParaRPr lang="en-US" dirty="0" smtClean="0"/>
          </a:p>
          <a:p>
            <a:r>
              <a:rPr lang="ar-SA" dirty="0" smtClean="0"/>
              <a:t>                                                          2- تعريف التأمين</a:t>
            </a:r>
            <a:endParaRPr lang="en-US" dirty="0" smtClean="0"/>
          </a:p>
          <a:p>
            <a:r>
              <a:rPr lang="ar-SA" dirty="0" smtClean="0"/>
              <a:t>                                                           3- أهمية التأمين</a:t>
            </a:r>
            <a:endParaRPr lang="en-US" dirty="0" smtClean="0"/>
          </a:p>
          <a:p>
            <a:r>
              <a:rPr lang="ar-SA" dirty="0" smtClean="0"/>
              <a:t>                                                          4- أنواع التأمين</a:t>
            </a:r>
            <a:endParaRPr lang="en-US" dirty="0" smtClean="0"/>
          </a:p>
          <a:p>
            <a:r>
              <a:rPr lang="ar-SA" dirty="0" smtClean="0"/>
              <a:t> </a:t>
            </a:r>
            <a:endParaRPr lang="en-US" dirty="0" smtClean="0"/>
          </a:p>
          <a:p>
            <a:r>
              <a:rPr lang="ar-SA" dirty="0" smtClean="0"/>
              <a:t>القسم الثاني : وظائف شركات التأمين و يتضمن         1- التسعير</a:t>
            </a:r>
            <a:endParaRPr lang="en-US" dirty="0" smtClean="0"/>
          </a:p>
          <a:p>
            <a:r>
              <a:rPr lang="ar-SA" dirty="0" smtClean="0"/>
              <a:t>                                                           2- الاكتتاب</a:t>
            </a:r>
            <a:endParaRPr lang="en-US" dirty="0" smtClean="0"/>
          </a:p>
          <a:p>
            <a:r>
              <a:rPr lang="ar-SA" dirty="0" smtClean="0"/>
              <a:t>                                                           3- الإنتاج                                                                                                   </a:t>
            </a:r>
            <a:endParaRPr lang="en-US" dirty="0" smtClean="0"/>
          </a:p>
          <a:p>
            <a:r>
              <a:rPr lang="ar-SA" dirty="0" smtClean="0"/>
              <a:t>                                                          4- تسوية المطالبات</a:t>
            </a:r>
            <a:endParaRPr lang="en-US" dirty="0" smtClean="0"/>
          </a:p>
          <a:p>
            <a:r>
              <a:rPr lang="ar-SY" dirty="0" smtClean="0"/>
              <a:t>                                                           5- </a:t>
            </a:r>
            <a:r>
              <a:rPr lang="ar-SY" dirty="0" err="1" smtClean="0"/>
              <a:t>إعا</a:t>
            </a:r>
            <a:r>
              <a:rPr lang="ar-SA" dirty="0" err="1" smtClean="0"/>
              <a:t>دة</a:t>
            </a:r>
            <a:r>
              <a:rPr lang="ar-SA" dirty="0" smtClean="0"/>
              <a:t> التامين</a:t>
            </a:r>
            <a:endParaRPr lang="en-US" dirty="0" smtClean="0"/>
          </a:p>
          <a:p>
            <a:r>
              <a:rPr lang="ar-SY" dirty="0" smtClean="0"/>
              <a:t>                                                           6- الاستثمار</a:t>
            </a:r>
            <a:endParaRPr lang="en-US" dirty="0" smtClean="0"/>
          </a:p>
          <a:p>
            <a:r>
              <a:rPr lang="ar-SY" dirty="0" smtClean="0"/>
              <a:t>خـــــــــاتمـــــــــــــــة   </a:t>
            </a:r>
            <a:endParaRPr lang="en-US" dirty="0" smtClean="0"/>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anim calcmode="lin" valueType="num">
                                      <p:cBhvr additive="base">
                                        <p:cTn id="5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83000">
              <a:srgbClr val="401B5B">
                <a:alpha val="95000"/>
              </a:srgbClr>
            </a:gs>
            <a:gs pos="17999">
              <a:srgbClr val="99CCFF"/>
            </a:gs>
            <a:gs pos="36000">
              <a:srgbClr val="9966FF"/>
            </a:gs>
            <a:gs pos="61000">
              <a:srgbClr val="CC99FF"/>
            </a:gs>
            <a:gs pos="82001">
              <a:srgbClr val="99CCFF"/>
            </a:gs>
            <a:gs pos="100000">
              <a:srgbClr val="CCCCFF"/>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Y" sz="5400" b="1" dirty="0" smtClean="0">
                <a:latin typeface="Arabic Typesetting" pitchFamily="66" charset="-78"/>
                <a:cs typeface="Arabic Typesetting" pitchFamily="66" charset="-78"/>
              </a:rPr>
              <a:t>التأمين المفهوم </a:t>
            </a:r>
            <a:r>
              <a:rPr lang="ar-SY" sz="5400" b="1" dirty="0" err="1" smtClean="0">
                <a:latin typeface="Arabic Typesetting" pitchFamily="66" charset="-78"/>
                <a:cs typeface="Arabic Typesetting" pitchFamily="66" charset="-78"/>
              </a:rPr>
              <a:t>و</a:t>
            </a:r>
            <a:r>
              <a:rPr lang="ar-SY" sz="5400" b="1" dirty="0" smtClean="0">
                <a:latin typeface="Arabic Typesetting" pitchFamily="66" charset="-78"/>
                <a:cs typeface="Arabic Typesetting" pitchFamily="66" charset="-78"/>
              </a:rPr>
              <a:t> الصناعة</a:t>
            </a:r>
            <a:r>
              <a:rPr lang="en-US" sz="5400" dirty="0" smtClean="0">
                <a:latin typeface="Arabic Typesetting" pitchFamily="66" charset="-78"/>
                <a:cs typeface="Arabic Typesetting" pitchFamily="66" charset="-78"/>
              </a:rPr>
              <a:t/>
            </a:r>
            <a:br>
              <a:rPr lang="en-US" sz="5400" dirty="0" smtClean="0">
                <a:latin typeface="Arabic Typesetting" pitchFamily="66" charset="-78"/>
                <a:cs typeface="Arabic Typesetting" pitchFamily="66" charset="-78"/>
              </a:rPr>
            </a:br>
            <a:endParaRPr lang="ar-SA" sz="5400" dirty="0">
              <a:latin typeface="Arabic Typesetting" pitchFamily="66" charset="-78"/>
              <a:cs typeface="Arabic Typesetting" pitchFamily="66" charset="-78"/>
            </a:endParaRPr>
          </a:p>
        </p:txBody>
      </p:sp>
      <p:sp>
        <p:nvSpPr>
          <p:cNvPr id="3" name="عنصر نائب للمحتوى 2"/>
          <p:cNvSpPr>
            <a:spLocks noGrp="1"/>
          </p:cNvSpPr>
          <p:nvPr>
            <p:ph idx="1"/>
          </p:nvPr>
        </p:nvSpPr>
        <p:spPr>
          <a:xfrm>
            <a:off x="304800" y="1142984"/>
            <a:ext cx="8686800" cy="5357850"/>
          </a:xfrm>
        </p:spPr>
        <p:txBody>
          <a:bodyPr>
            <a:normAutofit fontScale="92500" lnSpcReduction="10000"/>
          </a:bodyPr>
          <a:lstStyle/>
          <a:p>
            <a:pPr rtl="0">
              <a:buNone/>
            </a:pPr>
            <a:r>
              <a:rPr lang="ar-SY" sz="3900" dirty="0" smtClean="0">
                <a:latin typeface="Arabic Typesetting" pitchFamily="66" charset="-78"/>
                <a:cs typeface="Arabic Typesetting" pitchFamily="66" charset="-78"/>
              </a:rPr>
              <a:t>يبحث الإنسان بشكل طبيعي عن الأمن ويشكل الإحساس بالأمن الحاجة الأكثر أهمية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إلحاحا على الإنسان بعد حاجات الطعام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الشراب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المأوى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عندما يشعر الفرد بأنه قادر على إشباع حاجاته  الحياتية المتعددة إلى حد مقبول الآن وفي المستقبل يحصل على ما يسمى بالأمن الاقتصادي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الخطر يتمثل في خسارة هذا الفرد لأمنه الاقتصادي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الذي ينجم عن انحراف المخرجات عن المتوقع.</a:t>
            </a:r>
            <a:endParaRPr lang="en-US" sz="3900" dirty="0" smtClean="0">
              <a:latin typeface="Arabic Typesetting" pitchFamily="66" charset="-78"/>
              <a:cs typeface="Arabic Typesetting" pitchFamily="66" charset="-78"/>
            </a:endParaRPr>
          </a:p>
          <a:p>
            <a:pPr>
              <a:buNone/>
            </a:pPr>
            <a:r>
              <a:rPr lang="ar-SY" sz="3900" dirty="0" smtClean="0">
                <a:latin typeface="Arabic Typesetting" pitchFamily="66" charset="-78"/>
                <a:cs typeface="Arabic Typesetting" pitchFamily="66" charset="-78"/>
              </a:rPr>
              <a:t>تاريخيا كانت إدارة الخطر تتم عبر اتفاقات بعيدة عن الرسمية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تحمل صبغة التعاون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تجميع الموارد من اجل القيام بالتعويض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بنتيجة تطور هذه الصيغة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وضعها في إطار  رسمي نشا مفهوم التأمين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صناعة التأمين ففيها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بطريقة أو بأخرى يقوم الفرد بتجميع موارده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موارد غيره لمواجهة الأخطار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التعويض عن خسائرها </a:t>
            </a:r>
            <a:r>
              <a:rPr lang="ar-SY" sz="3900" dirty="0" err="1" smtClean="0">
                <a:latin typeface="Arabic Typesetting" pitchFamily="66" charset="-78"/>
                <a:cs typeface="Arabic Typesetting" pitchFamily="66" charset="-78"/>
              </a:rPr>
              <a:t>و</a:t>
            </a:r>
            <a:r>
              <a:rPr lang="ar-SY" sz="3900" dirty="0" smtClean="0">
                <a:latin typeface="Arabic Typesetting" pitchFamily="66" charset="-78"/>
                <a:cs typeface="Arabic Typesetting" pitchFamily="66" charset="-78"/>
              </a:rPr>
              <a:t> لكن دون أن يكون له أي علاقة أو معرفة بتفاصيل هذه العملية </a:t>
            </a:r>
            <a:endParaRPr lang="en-US" sz="3900" dirty="0" smtClean="0">
              <a:latin typeface="Arabic Typesetting" pitchFamily="66" charset="-78"/>
              <a:cs typeface="Arabic Typesetting" pitchFamily="66" charset="-78"/>
            </a:endParaRPr>
          </a:p>
          <a:p>
            <a:endParaRPr lang="ar-SA" dirty="0"/>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تدرج الرمادي">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526</TotalTime>
  <Words>2012</Words>
  <Application>Microsoft Office PowerPoint</Application>
  <PresentationFormat>عرض على الشاشة (3:4)‏</PresentationFormat>
  <Paragraphs>165</Paragraphs>
  <Slides>30</Slides>
  <Notes>0</Notes>
  <HiddenSlides>0</HiddenSlides>
  <MMClips>0</MMClips>
  <ScaleCrop>false</ScaleCrop>
  <HeadingPairs>
    <vt:vector size="4" baseType="variant">
      <vt:variant>
        <vt:lpstr>سمة</vt:lpstr>
      </vt:variant>
      <vt:variant>
        <vt:i4>1</vt:i4>
      </vt:variant>
      <vt:variant>
        <vt:lpstr>عناوين الشرائح</vt:lpstr>
      </vt:variant>
      <vt:variant>
        <vt:i4>30</vt:i4>
      </vt:variant>
    </vt:vector>
  </HeadingPairs>
  <TitlesOfParts>
    <vt:vector size="31" baseType="lpstr">
      <vt:lpstr>رحلة</vt:lpstr>
      <vt:lpstr>أثر الكفاءة في إدارة وظائف شركة  التأمين على نجاح هذه الشركة </vt:lpstr>
      <vt:lpstr>أهمية البحث  </vt:lpstr>
      <vt:lpstr>الفائدة النظرية للبحث </vt:lpstr>
      <vt:lpstr>الفائدة العملية للبحث </vt:lpstr>
      <vt:lpstr>مشكلة البحث </vt:lpstr>
      <vt:lpstr>أهداف البحث  </vt:lpstr>
      <vt:lpstr>منهج البحث</vt:lpstr>
      <vt:lpstr>مخطط البحث</vt:lpstr>
      <vt:lpstr>التأمين المفهوم و الصناعة </vt:lpstr>
      <vt:lpstr>نشأة التأمين و تطوره :</vt:lpstr>
      <vt:lpstr>تعريف التأمين  </vt:lpstr>
      <vt:lpstr>الشريحة 12</vt:lpstr>
      <vt:lpstr>أهمية التأمين  </vt:lpstr>
      <vt:lpstr>أنواع التأمين  </vt:lpstr>
      <vt:lpstr>وظائف شركات التأمين </vt:lpstr>
      <vt:lpstr>الشريحة 16</vt:lpstr>
      <vt:lpstr>الشريحة 17</vt:lpstr>
      <vt:lpstr>الشريحة 18</vt:lpstr>
      <vt:lpstr>الشريحة 19</vt:lpstr>
      <vt:lpstr>ثانيا : الاكتتاب  </vt:lpstr>
      <vt:lpstr>الشريحة 21</vt:lpstr>
      <vt:lpstr>الشريحة 22</vt:lpstr>
      <vt:lpstr>ثالثا: الإنتاج </vt:lpstr>
      <vt:lpstr> رابعا: تسوية المطالبات   </vt:lpstr>
      <vt:lpstr>الشريحة 25</vt:lpstr>
      <vt:lpstr>خامسا : إعادة التأمين  </vt:lpstr>
      <vt:lpstr>سادسا : الاستثمار </vt:lpstr>
      <vt:lpstr>الشريحة 28</vt:lpstr>
      <vt:lpstr>الشريحة 29</vt:lpstr>
      <vt:lpstr>الشريحة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أثر الكفاءة في إدارة وظائف شركة  التأمين على نجاح هذه الشركة</dc:title>
  <dc:creator>LG-NBPC</dc:creator>
  <cp:lastModifiedBy>LG-NBPC</cp:lastModifiedBy>
  <cp:revision>33</cp:revision>
  <dcterms:created xsi:type="dcterms:W3CDTF">2010-03-12T00:27:48Z</dcterms:created>
  <dcterms:modified xsi:type="dcterms:W3CDTF">2010-03-16T00:00:12Z</dcterms:modified>
</cp:coreProperties>
</file>